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0" r:id="rId1"/>
  </p:sldMasterIdLst>
  <p:notesMasterIdLst>
    <p:notesMasterId r:id="rId51"/>
  </p:notesMasterIdLst>
  <p:sldIdLst>
    <p:sldId id="256" r:id="rId2"/>
    <p:sldId id="571" r:id="rId3"/>
    <p:sldId id="572" r:id="rId4"/>
    <p:sldId id="573" r:id="rId5"/>
    <p:sldId id="574" r:id="rId6"/>
    <p:sldId id="576" r:id="rId7"/>
    <p:sldId id="577" r:id="rId8"/>
    <p:sldId id="578" r:id="rId9"/>
    <p:sldId id="579" r:id="rId10"/>
    <p:sldId id="580" r:id="rId11"/>
    <p:sldId id="581" r:id="rId12"/>
    <p:sldId id="582" r:id="rId13"/>
    <p:sldId id="583" r:id="rId14"/>
    <p:sldId id="584" r:id="rId15"/>
    <p:sldId id="585" r:id="rId16"/>
    <p:sldId id="586" r:id="rId17"/>
    <p:sldId id="587" r:id="rId18"/>
    <p:sldId id="588" r:id="rId19"/>
    <p:sldId id="589" r:id="rId20"/>
    <p:sldId id="590" r:id="rId21"/>
    <p:sldId id="591" r:id="rId22"/>
    <p:sldId id="592" r:id="rId23"/>
    <p:sldId id="593" r:id="rId24"/>
    <p:sldId id="594" r:id="rId25"/>
    <p:sldId id="595" r:id="rId26"/>
    <p:sldId id="596" r:id="rId27"/>
    <p:sldId id="597" r:id="rId28"/>
    <p:sldId id="598" r:id="rId29"/>
    <p:sldId id="599" r:id="rId30"/>
    <p:sldId id="600" r:id="rId31"/>
    <p:sldId id="601" r:id="rId32"/>
    <p:sldId id="602" r:id="rId33"/>
    <p:sldId id="603" r:id="rId34"/>
    <p:sldId id="604" r:id="rId35"/>
    <p:sldId id="605" r:id="rId36"/>
    <p:sldId id="606" r:id="rId37"/>
    <p:sldId id="607" r:id="rId38"/>
    <p:sldId id="608" r:id="rId39"/>
    <p:sldId id="609" r:id="rId40"/>
    <p:sldId id="610" r:id="rId41"/>
    <p:sldId id="611" r:id="rId42"/>
    <p:sldId id="612" r:id="rId43"/>
    <p:sldId id="613" r:id="rId44"/>
    <p:sldId id="614" r:id="rId45"/>
    <p:sldId id="615" r:id="rId46"/>
    <p:sldId id="616" r:id="rId47"/>
    <p:sldId id="617" r:id="rId48"/>
    <p:sldId id="618" r:id="rId49"/>
    <p:sldId id="373" r:id="rId50"/>
  </p:sldIdLst>
  <p:sldSz cx="9144000" cy="6858000" type="screen4x3"/>
  <p:notesSz cx="6858000" cy="9144000"/>
  <p:embeddedFontLst>
    <p:embeddedFont>
      <p:font typeface="Calibri" panose="020F0502020204030204" pitchFamily="34" charset="0"/>
      <p:regular r:id="rId52"/>
      <p:bold r:id="rId53"/>
      <p:italic r:id="rId54"/>
      <p:boldItalic r:id="rId55"/>
    </p:embeddedFont>
    <p:embeddedFont>
      <p:font typeface="ＭＳ Ｐゴシック" panose="020B0600070205080204" pitchFamily="34" charset="-128"/>
      <p:regular r:id="rId56"/>
    </p:embeddedFont>
    <p:embeddedFont>
      <p:font typeface="Consolas" panose="020B0609020204030204" pitchFamily="49" charset="0"/>
      <p:regular r:id="rId57"/>
      <p:bold r:id="rId58"/>
      <p:italic r:id="rId59"/>
      <p:boldItalic r:id="rId60"/>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3" autoAdjust="0"/>
    <p:restoredTop sz="94660"/>
  </p:normalViewPr>
  <p:slideViewPr>
    <p:cSldViewPr>
      <p:cViewPr varScale="1">
        <p:scale>
          <a:sx n="112" d="100"/>
          <a:sy n="112" d="100"/>
        </p:scale>
        <p:origin x="-1488" y="-78"/>
      </p:cViewPr>
      <p:guideLst>
        <p:guide orient="horz" pos="2160"/>
        <p:guide pos="2880"/>
      </p:guideLst>
    </p:cSldViewPr>
  </p:slideViewPr>
  <p:notesTextViewPr>
    <p:cViewPr>
      <p:scale>
        <a:sx n="100" d="100"/>
        <a:sy n="100" d="100"/>
      </p:scale>
      <p:origin x="0" y="0"/>
    </p:cViewPr>
  </p:notesTextViewPr>
  <p:notesViewPr>
    <p:cSldViewPr>
      <p:cViewPr varScale="1">
        <p:scale>
          <a:sx n="92" d="100"/>
          <a:sy n="92" d="100"/>
        </p:scale>
        <p:origin x="-376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2/11/2014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CA" noProof="0" smtClean="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32103673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smtClean="0"/>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bwMode="auto">
          <a:noFill/>
          <a:ln>
            <a:solidFill>
              <a:srgbClr val="000000"/>
            </a:solidFill>
            <a:miter lim="800000"/>
            <a:headEnd/>
            <a:tailEnd/>
          </a:ln>
        </p:spPr>
      </p:sp>
      <p:sp>
        <p:nvSpPr>
          <p:cNvPr id="675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6AEF900-8693-4E4A-A76C-0C20F50264AD}"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p:spPr>
      </p:sp>
      <p:sp>
        <p:nvSpPr>
          <p:cNvPr id="686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BD412FC-52F9-43E8-B0B0-2AA65CE16CBE}"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p:spPr>
      </p:sp>
      <p:sp>
        <p:nvSpPr>
          <p:cNvPr id="696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3151618-BF5D-4650-99CE-DD156868AC4B}"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p:spPr>
      </p:sp>
      <p:sp>
        <p:nvSpPr>
          <p:cNvPr id="706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2FB7C7B2-072C-4034-8FDB-00225D0F01E7}" type="slidenum">
              <a:rPr lang="en-CA" sz="1200">
                <a:latin typeface="+mn-lt"/>
                <a:cs typeface="+mn-cs"/>
              </a:rPr>
              <a:pPr algn="r" fontAlgn="auto">
                <a:spcBef>
                  <a:spcPts val="0"/>
                </a:spcBef>
                <a:spcAft>
                  <a:spcPts val="0"/>
                </a:spcAft>
                <a:defRPr/>
              </a:pPr>
              <a:t>13</a:t>
            </a:fld>
            <a:endParaRPr lang="en-CA" sz="1200">
              <a:latin typeface="+mn-lt"/>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73C58A0-B3F3-47E3-AEC4-0C0A3C8DFB8D}"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92AF9D9-6071-43FB-8651-ADDBE8787FAC}"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5A817495-8E87-40C1-807C-3ACF8F8146EF}" type="slidenum">
              <a:rPr lang="en-CA" sz="1200">
                <a:latin typeface="+mn-lt"/>
                <a:cs typeface="+mn-cs"/>
              </a:rPr>
              <a:pPr algn="r" fontAlgn="auto">
                <a:spcBef>
                  <a:spcPts val="0"/>
                </a:spcBef>
                <a:spcAft>
                  <a:spcPts val="0"/>
                </a:spcAft>
                <a:defRPr/>
              </a:pPr>
              <a:t>16</a:t>
            </a:fld>
            <a:endParaRPr lang="en-CA" sz="1200">
              <a:latin typeface="+mn-lt"/>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p:spPr>
      </p:sp>
      <p:sp>
        <p:nvSpPr>
          <p:cNvPr id="747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0DB451A-1EC9-4FFF-BC83-07B37297D629}"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p:spPr>
      </p:sp>
      <p:sp>
        <p:nvSpPr>
          <p:cNvPr id="757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25E6FE2C-8A11-4321-B164-CD2CFC3F90C0}" type="slidenum">
              <a:rPr lang="en-CA" sz="1200">
                <a:latin typeface="+mn-lt"/>
                <a:cs typeface="+mn-cs"/>
              </a:rPr>
              <a:pPr algn="r" fontAlgn="auto">
                <a:spcBef>
                  <a:spcPts val="0"/>
                </a:spcBef>
                <a:spcAft>
                  <a:spcPts val="0"/>
                </a:spcAft>
                <a:defRPr/>
              </a:pPr>
              <a:t>18</a:t>
            </a:fld>
            <a:endParaRPr lang="en-CA" sz="1200">
              <a:latin typeface="+mn-lt"/>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p:spPr>
      </p:sp>
      <p:sp>
        <p:nvSpPr>
          <p:cNvPr id="768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E271929-850B-44AD-AC04-FB8D6F8E223E}"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3740B89-AABC-4197-87E0-486A99694D73}"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E5D46124-34A1-47B6-BA27-932CCFA22115}" type="slidenum">
              <a:rPr lang="en-CA" sz="1200">
                <a:latin typeface="+mn-lt"/>
                <a:cs typeface="+mn-cs"/>
              </a:rPr>
              <a:pPr algn="r" fontAlgn="auto">
                <a:spcBef>
                  <a:spcPts val="0"/>
                </a:spcBef>
                <a:spcAft>
                  <a:spcPts val="0"/>
                </a:spcAft>
                <a:defRPr/>
              </a:pPr>
              <a:t>20</a:t>
            </a:fld>
            <a:endParaRPr lang="en-CA" sz="1200">
              <a:latin typeface="+mn-lt"/>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32C2259-97D8-44E0-AD7A-293977B6D100}"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p:spPr>
      </p:sp>
      <p:sp>
        <p:nvSpPr>
          <p:cNvPr id="798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7748E14-177A-44E4-8A06-237AB958F644}"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p:spPr>
      </p:sp>
      <p:sp>
        <p:nvSpPr>
          <p:cNvPr id="808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1DA7A3B7-0248-4EF9-8E3F-B1539A231F0D}" type="slidenum">
              <a:rPr lang="en-CA" sz="1200">
                <a:latin typeface="+mn-lt"/>
                <a:cs typeface="+mn-cs"/>
              </a:rPr>
              <a:pPr algn="r" fontAlgn="auto">
                <a:spcBef>
                  <a:spcPts val="0"/>
                </a:spcBef>
                <a:spcAft>
                  <a:spcPts val="0"/>
                </a:spcAft>
                <a:defRPr/>
              </a:pPr>
              <a:t>23</a:t>
            </a:fld>
            <a:endParaRPr lang="en-CA" sz="1200">
              <a:latin typeface="+mn-lt"/>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p:spPr>
      </p:sp>
      <p:sp>
        <p:nvSpPr>
          <p:cNvPr id="8192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7A01797A-F08B-4EF6-93B7-D0F4141126BA}" type="slidenum">
              <a:rPr lang="en-CA" sz="1200">
                <a:latin typeface="+mn-lt"/>
                <a:cs typeface="+mn-cs"/>
              </a:rPr>
              <a:pPr algn="r" fontAlgn="auto">
                <a:spcBef>
                  <a:spcPts val="0"/>
                </a:spcBef>
                <a:spcAft>
                  <a:spcPts val="0"/>
                </a:spcAft>
                <a:defRPr/>
              </a:pPr>
              <a:t>24</a:t>
            </a:fld>
            <a:endParaRPr lang="en-CA" sz="1200">
              <a:latin typeface="+mn-lt"/>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p:spPr>
      </p:sp>
      <p:sp>
        <p:nvSpPr>
          <p:cNvPr id="8294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85EEDA86-0996-4C1A-8A62-F222566B9E21}" type="slidenum">
              <a:rPr lang="en-CA" sz="1200">
                <a:latin typeface="+mn-lt"/>
                <a:cs typeface="+mn-cs"/>
              </a:rPr>
              <a:pPr algn="r" fontAlgn="auto">
                <a:spcBef>
                  <a:spcPts val="0"/>
                </a:spcBef>
                <a:spcAft>
                  <a:spcPts val="0"/>
                </a:spcAft>
                <a:defRPr/>
              </a:pPr>
              <a:t>25</a:t>
            </a:fld>
            <a:endParaRPr lang="en-CA" sz="1200">
              <a:latin typeface="+mn-lt"/>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p:spPr>
      </p:sp>
      <p:sp>
        <p:nvSpPr>
          <p:cNvPr id="8397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59214868-7AC5-433A-933B-FDFC2667BCB7}" type="slidenum">
              <a:rPr lang="en-CA" sz="1200">
                <a:latin typeface="+mn-lt"/>
                <a:cs typeface="+mn-cs"/>
              </a:rPr>
              <a:pPr algn="r" fontAlgn="auto">
                <a:spcBef>
                  <a:spcPts val="0"/>
                </a:spcBef>
                <a:spcAft>
                  <a:spcPts val="0"/>
                </a:spcAft>
                <a:defRPr/>
              </a:pPr>
              <a:t>26</a:t>
            </a:fld>
            <a:endParaRPr lang="en-CA" sz="1200">
              <a:latin typeface="+mn-lt"/>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p:spPr>
      </p:sp>
      <p:sp>
        <p:nvSpPr>
          <p:cNvPr id="849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E370926-9336-47E1-AAD7-A2DBCC47A20A}"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noFill/>
          <a:ln>
            <a:solidFill>
              <a:srgbClr val="000000"/>
            </a:solidFill>
            <a:miter lim="800000"/>
            <a:headEnd/>
            <a:tailEnd/>
          </a:ln>
        </p:spPr>
      </p:sp>
      <p:sp>
        <p:nvSpPr>
          <p:cNvPr id="860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103D88B-E664-4431-A5A3-3F091FE8B1C4}"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noFill/>
          <a:ln>
            <a:solidFill>
              <a:srgbClr val="000000"/>
            </a:solidFill>
            <a:miter lim="800000"/>
            <a:headEnd/>
            <a:tailEnd/>
          </a:ln>
        </p:spPr>
      </p:sp>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A6F80C6A-2D28-456C-87F1-7B0D48A49EE7}" type="slidenum">
              <a:rPr lang="en-CA" sz="1200">
                <a:latin typeface="+mn-lt"/>
                <a:cs typeface="+mn-cs"/>
              </a:rPr>
              <a:pPr algn="r" fontAlgn="auto">
                <a:spcBef>
                  <a:spcPts val="0"/>
                </a:spcBef>
                <a:spcAft>
                  <a:spcPts val="0"/>
                </a:spcAft>
                <a:defRPr/>
              </a:pPr>
              <a:t>29</a:t>
            </a:fld>
            <a:endParaRPr lang="en-CA" sz="1200">
              <a:latin typeface="+mn-lt"/>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343240C-B342-4B28-85EE-B78319355379}"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bwMode="auto">
          <a:noFill/>
          <a:ln>
            <a:solidFill>
              <a:srgbClr val="000000"/>
            </a:solidFill>
            <a:miter lim="800000"/>
            <a:headEnd/>
            <a:tailEnd/>
          </a:ln>
        </p:spPr>
      </p:sp>
      <p:sp>
        <p:nvSpPr>
          <p:cNvPr id="8806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3FD2E647-2F9B-43A7-90CA-74DABFB5D837}" type="slidenum">
              <a:rPr lang="en-CA" sz="1200">
                <a:latin typeface="+mn-lt"/>
                <a:cs typeface="+mn-cs"/>
              </a:rPr>
              <a:pPr algn="r" fontAlgn="auto">
                <a:spcBef>
                  <a:spcPts val="0"/>
                </a:spcBef>
                <a:spcAft>
                  <a:spcPts val="0"/>
                </a:spcAft>
                <a:defRPr/>
              </a:pPr>
              <a:t>30</a:t>
            </a:fld>
            <a:endParaRPr lang="en-CA" sz="1200">
              <a:latin typeface="+mn-lt"/>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B03E1EF-AB5F-495F-9CBA-DAF367F2556E}"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bwMode="auto">
          <a:noFill/>
          <a:ln>
            <a:solidFill>
              <a:srgbClr val="000000"/>
            </a:solidFill>
            <a:miter lim="800000"/>
            <a:headEnd/>
            <a:tailEnd/>
          </a:ln>
        </p:spPr>
      </p:sp>
      <p:sp>
        <p:nvSpPr>
          <p:cNvPr id="901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CF371FF-EE5F-48CC-999A-0C022AB61609}"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noFill/>
          <a:ln>
            <a:solidFill>
              <a:srgbClr val="000000"/>
            </a:solidFill>
            <a:miter lim="800000"/>
            <a:headEnd/>
            <a:tailEnd/>
          </a:ln>
        </p:spPr>
      </p:sp>
      <p:sp>
        <p:nvSpPr>
          <p:cNvPr id="911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76B01D44-AE37-40EF-AFA1-512CDE3216A0}"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noFill/>
          <a:ln>
            <a:solidFill>
              <a:srgbClr val="000000"/>
            </a:solidFill>
            <a:miter lim="800000"/>
            <a:headEnd/>
            <a:tailEnd/>
          </a:ln>
        </p:spPr>
      </p:sp>
      <p:sp>
        <p:nvSpPr>
          <p:cNvPr id="921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AAF3BC18-1F4C-442E-ADE5-4148D1A17413}"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noFill/>
          <a:ln>
            <a:solidFill>
              <a:srgbClr val="000000"/>
            </a:solidFill>
            <a:miter lim="800000"/>
            <a:headEnd/>
            <a:tailEnd/>
          </a:ln>
        </p:spPr>
      </p:sp>
      <p:sp>
        <p:nvSpPr>
          <p:cNvPr id="9318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A06759B-4EA2-496A-A8EB-2F48A9A73EB5}"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noFill/>
          <a:ln>
            <a:solidFill>
              <a:srgbClr val="000000"/>
            </a:solidFill>
            <a:miter lim="800000"/>
            <a:headEnd/>
            <a:tailEnd/>
          </a:ln>
        </p:spPr>
      </p:sp>
      <p:sp>
        <p:nvSpPr>
          <p:cNvPr id="9421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07B8C96-1892-498E-80B4-6E4385FA1D4E}" type="slidenum">
              <a:rPr lang="en-CA" smtClean="0"/>
              <a:pPr>
                <a:defRPr/>
              </a:pPr>
              <a:t>36</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noFill/>
          <a:ln>
            <a:solidFill>
              <a:srgbClr val="000000"/>
            </a:solidFill>
            <a:miter lim="800000"/>
            <a:headEnd/>
            <a:tailEnd/>
          </a:ln>
        </p:spPr>
      </p:sp>
      <p:sp>
        <p:nvSpPr>
          <p:cNvPr id="9523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45C2A19-FF12-40FD-9762-9C1FC4B2A0FD}" type="slidenum">
              <a:rPr lang="en-CA" smtClean="0"/>
              <a:pPr>
                <a:defRPr/>
              </a:pPr>
              <a:t>37</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noFill/>
          <a:ln>
            <a:solidFill>
              <a:srgbClr val="000000"/>
            </a:solidFill>
            <a:miter lim="800000"/>
            <a:headEnd/>
            <a:tailEnd/>
          </a:ln>
        </p:spPr>
      </p:sp>
      <p:sp>
        <p:nvSpPr>
          <p:cNvPr id="9625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C92FED8-1DE3-42C8-9128-4EA778AC9EB7}" type="slidenum">
              <a:rPr lang="en-CA" smtClean="0"/>
              <a:pPr>
                <a:defRPr/>
              </a:pPr>
              <a:t>38</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noFill/>
          <a:ln>
            <a:solidFill>
              <a:srgbClr val="000000"/>
            </a:solidFill>
            <a:miter lim="800000"/>
            <a:headEnd/>
            <a:tailEnd/>
          </a:ln>
        </p:spPr>
      </p:sp>
      <p:sp>
        <p:nvSpPr>
          <p:cNvPr id="9728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293AD224-4E6C-4504-B020-C09D1DC06405}" type="slidenum">
              <a:rPr lang="en-CA" smtClean="0"/>
              <a:pPr>
                <a:defRPr/>
              </a:pPr>
              <a:t>39</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3B92F02-4D47-43FE-9B63-7C0A7BFACBA0}"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6A32D1AD-969E-45D0-B91E-91F064F7E1ED}" type="slidenum">
              <a:rPr lang="en-CA" smtClean="0"/>
              <a:pPr>
                <a:defRPr/>
              </a:pPr>
              <a:t>40</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bwMode="auto">
          <a:noFill/>
          <a:ln>
            <a:solidFill>
              <a:srgbClr val="000000"/>
            </a:solidFill>
            <a:miter lim="800000"/>
            <a:headEnd/>
            <a:tailEnd/>
          </a:ln>
        </p:spPr>
      </p:sp>
      <p:sp>
        <p:nvSpPr>
          <p:cNvPr id="9933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3F17E99C-C94B-4471-8813-6799A5395CED}" type="slidenum">
              <a:rPr lang="en-CA" smtClean="0"/>
              <a:pPr>
                <a:defRPr/>
              </a:pPr>
              <a:t>41</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bwMode="auto">
          <a:noFill/>
          <a:ln>
            <a:solidFill>
              <a:srgbClr val="000000"/>
            </a:solidFill>
            <a:miter lim="800000"/>
            <a:headEnd/>
            <a:tailEnd/>
          </a:ln>
        </p:spPr>
      </p:sp>
      <p:sp>
        <p:nvSpPr>
          <p:cNvPr id="10035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04513C6D-F488-4572-B832-A9E23D9C1D65}" type="slidenum">
              <a:rPr lang="en-CA" smtClean="0"/>
              <a:pPr>
                <a:defRPr/>
              </a:pPr>
              <a:t>42</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noFill/>
          <a:ln>
            <a:solidFill>
              <a:srgbClr val="000000"/>
            </a:solidFill>
            <a:miter lim="800000"/>
            <a:headEnd/>
            <a:tailEnd/>
          </a:ln>
        </p:spPr>
      </p:sp>
      <p:sp>
        <p:nvSpPr>
          <p:cNvPr id="10137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E9B08827-C9DB-47B9-B070-6B1282F03FA6}" type="slidenum">
              <a:rPr lang="en-CA" smtClean="0"/>
              <a:pPr>
                <a:defRPr/>
              </a:pPr>
              <a:t>43</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p:spPr>
      </p:sp>
      <p:sp>
        <p:nvSpPr>
          <p:cNvPr id="10240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91784632-458B-4375-B34B-72E88CF0D72D}" type="slidenum">
              <a:rPr lang="en-CA" smtClean="0"/>
              <a:pPr>
                <a:defRPr/>
              </a:pPr>
              <a:t>44</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p:spPr>
      </p:sp>
      <p:sp>
        <p:nvSpPr>
          <p:cNvPr id="103427"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0DBFE3-EF0D-4C33-B22C-24A547F74ED0}" type="slidenum">
              <a:rPr lang="en-CA" smtClean="0"/>
              <a:pPr>
                <a:defRPr/>
              </a:pPr>
              <a:t>45</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bwMode="auto">
          <a:noFill/>
          <a:ln>
            <a:solidFill>
              <a:srgbClr val="000000"/>
            </a:solidFill>
            <a:miter lim="800000"/>
            <a:headEnd/>
            <a:tailEnd/>
          </a:ln>
        </p:spPr>
      </p:sp>
      <p:sp>
        <p:nvSpPr>
          <p:cNvPr id="10445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ED74A92-22D1-47AF-BEF5-30BAD72C43C9}" type="slidenum">
              <a:rPr lang="en-CA" smtClean="0"/>
              <a:pPr>
                <a:defRPr/>
              </a:pPr>
              <a:t>46</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p:spPr>
      </p:sp>
      <p:sp>
        <p:nvSpPr>
          <p:cNvPr id="10547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19E0798-91C1-4D59-A6DE-C13005280667}" type="slidenum">
              <a:rPr lang="en-CA" smtClean="0"/>
              <a:pPr>
                <a:defRPr/>
              </a:pPr>
              <a:t>47</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p:spPr>
      </p:sp>
      <p:sp>
        <p:nvSpPr>
          <p:cNvPr id="10649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6866196-D9AA-4A05-9165-B753ADA825F7}" type="slidenum">
              <a:rPr lang="en-CA" smtClean="0"/>
              <a:pPr>
                <a:defRPr/>
              </a:pPr>
              <a:t>48</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49</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p:spPr>
      </p:sp>
      <p:sp>
        <p:nvSpPr>
          <p:cNvPr id="6144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589D87F0-2E64-4B03-AD26-0C0657290A46}"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8607079B-8668-4B40-AF04-6FBA8CE0DECF}"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bwMode="auto">
          <a:noFill/>
          <a:ln>
            <a:solidFill>
              <a:srgbClr val="000000"/>
            </a:solidFill>
            <a:miter lim="800000"/>
            <a:headEnd/>
            <a:tailEnd/>
          </a:ln>
        </p:spPr>
      </p:sp>
      <p:sp>
        <p:nvSpPr>
          <p:cNvPr id="645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FE8E9FE7-DD8B-47C7-AD06-EF7103C7955B}"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bwMode="auto">
          <a:noFill/>
          <a:ln>
            <a:solidFill>
              <a:srgbClr val="000000"/>
            </a:solidFill>
            <a:miter lim="800000"/>
            <a:headEnd/>
            <a:tailEnd/>
          </a:ln>
        </p:spPr>
      </p:sp>
      <p:sp>
        <p:nvSpPr>
          <p:cNvPr id="65539"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4A397331-744E-4BBC-BFDF-10F8F3E8114D}"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bwMode="auto">
          <a:noFill/>
          <a:ln>
            <a:solidFill>
              <a:srgbClr val="000000"/>
            </a:solidFill>
            <a:miter lim="800000"/>
            <a:headEnd/>
            <a:tailEnd/>
          </a:ln>
        </p:spPr>
      </p:sp>
      <p:sp>
        <p:nvSpPr>
          <p:cNvPr id="66563"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smtClean="0"/>
          </a:p>
        </p:txBody>
      </p:sp>
      <p:sp>
        <p:nvSpPr>
          <p:cNvPr id="4" name="Slide Number Placeholder 3"/>
          <p:cNvSpPr>
            <a:spLocks noGrp="1"/>
          </p:cNvSpPr>
          <p:nvPr>
            <p:ph type="sldNum" sz="quarter" idx="5"/>
          </p:nvPr>
        </p:nvSpPr>
        <p:spPr/>
        <p:txBody>
          <a:bodyPr/>
          <a:lstStyle/>
          <a:p>
            <a:pPr>
              <a:defRPr/>
            </a:pPr>
            <a:fld id="{B1BACF65-4FAA-4CB9-81A1-731546C2DBF0}"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smtClean="0"/>
              <a:t>Click to edit Master title style</a:t>
            </a:r>
            <a:endParaRPr lang="en-CA" dirty="0"/>
          </a:p>
        </p:txBody>
      </p:sp>
      <p:sp>
        <p:nvSpPr>
          <p:cNvPr id="6" name="Text Box 14"/>
          <p:cNvSpPr txBox="1">
            <a:spLocks noChangeArrowheads="1"/>
          </p:cNvSpPr>
          <p:nvPr userDrawn="1"/>
        </p:nvSpPr>
        <p:spPr bwMode="auto">
          <a:xfrm>
            <a:off x="3779838" y="260350"/>
            <a:ext cx="5040312" cy="400050"/>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2000" dirty="0">
                <a:solidFill>
                  <a:schemeClr val="bg1"/>
                </a:solidFill>
                <a:latin typeface="Arial" pitchFamily="34" charset="0"/>
                <a:cs typeface="Arial" pitchFamily="34" charset="0"/>
              </a:rPr>
              <a:t>ECE 250 </a:t>
            </a:r>
            <a:r>
              <a:rPr lang="en-US" sz="2000" i="1" dirty="0">
                <a:solidFill>
                  <a:schemeClr val="bg1"/>
                </a:solidFill>
                <a:latin typeface="Arial" pitchFamily="34" charset="0"/>
                <a:cs typeface="Arial" pitchFamily="34" charset="0"/>
              </a:rPr>
              <a:t>Algorithms and Data Structures</a:t>
            </a:r>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3"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493125" y="387350"/>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a:solidFill>
                <a:schemeClr val="tx1">
                  <a:lumMod val="50000"/>
                  <a:lumOff val="50000"/>
                </a:schemeClr>
              </a:solidFill>
            </a:endParaRPr>
          </a:p>
        </p:txBody>
      </p:sp>
      <p:sp>
        <p:nvSpPr>
          <p:cNvPr id="7" name="Footer Placeholder 4"/>
          <p:cNvSpPr txBox="1">
            <a:spLocks/>
          </p:cNvSpPr>
          <p:nvPr userDrawn="1"/>
        </p:nvSpPr>
        <p:spPr>
          <a:xfrm>
            <a:off x="2916238" y="111125"/>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smtClean="0">
                <a:ln>
                  <a:noFill/>
                </a:ln>
                <a:solidFill>
                  <a:schemeClr val="tx1">
                    <a:lumMod val="50000"/>
                    <a:lumOff val="50000"/>
                  </a:schemeClr>
                </a:solidFill>
                <a:effectLst/>
                <a:uLnTx/>
                <a:uFillTx/>
                <a:latin typeface="+mn-lt"/>
                <a:ea typeface="+mn-ea"/>
                <a:cs typeface="+mn-cs"/>
              </a:rPr>
              <a:t>Queues</a:t>
            </a:r>
            <a:endPar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2" name="Title 1"/>
          <p:cNvSpPr>
            <a:spLocks noGrp="1"/>
          </p:cNvSpPr>
          <p:nvPr>
            <p:ph type="title"/>
          </p:nvPr>
        </p:nvSpPr>
        <p:spPr/>
        <p:txBody>
          <a:bodyPr>
            <a:normAutofit/>
          </a:bodyPr>
          <a:lstStyle>
            <a:lvl1pPr>
              <a:defRPr sz="2800"/>
            </a:lvl1pPr>
          </a:lstStyle>
          <a:p>
            <a:r>
              <a:rPr lang="en-US" dirty="0" smtClean="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CA"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CA" smtClean="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timing>
    <p:tnLst>
      <p:par>
        <p:cTn id="1" dur="indefinite" restart="never" nodeType="tmRoot"/>
      </p:par>
    </p:tnLst>
  </p:timing>
  <p:hf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smtClean="0">
                <a:solidFill>
                  <a:schemeClr val="bg1"/>
                </a:solidFill>
                <a:latin typeface="Arial" pitchFamily="34" charset="0"/>
                <a:cs typeface="Arial" pitchFamily="34" charset="0"/>
              </a:rPr>
              <a:t>Queues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latin typeface="Arial" charset="0"/>
                <a:cs typeface="Arial" charset="0"/>
              </a:rPr>
              <a:t>Linked-List Implementation</a:t>
            </a:r>
          </a:p>
        </p:txBody>
      </p:sp>
      <p:sp>
        <p:nvSpPr>
          <p:cNvPr id="14339"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Removal is only possible at the front with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(1)</a:t>
            </a:r>
            <a:r>
              <a:rPr lang="en-US" smtClean="0">
                <a:latin typeface="Arial" charset="0"/>
                <a:cs typeface="Arial" charset="0"/>
              </a:rPr>
              <a:t> run time</a:t>
            </a:r>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endParaRPr lang="en-CA" smtClean="0">
              <a:solidFill>
                <a:srgbClr val="000000"/>
              </a:solidFill>
              <a:latin typeface="Times New Roman" pitchFamily="18" charset="0"/>
              <a:cs typeface="Times New Roman" pitchFamily="18" charset="0"/>
            </a:endParaRP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desired behaviour of an Abstract Queue may be reproduced by performing insertions at the back</a:t>
            </a:r>
            <a:endParaRPr lang="en-CA" smtClean="0">
              <a:solidFill>
                <a:srgbClr val="000000"/>
              </a:solidFill>
              <a:latin typeface="Times New Roman" pitchFamily="18" charset="0"/>
              <a:cs typeface="Times New Roman" pitchFamily="18" charset="0"/>
            </a:endParaRPr>
          </a:p>
          <a:p>
            <a:endParaRPr lang="en-US" smtClean="0">
              <a:latin typeface="Arial" charset="0"/>
              <a:cs typeface="Arial" charset="0"/>
            </a:endParaRPr>
          </a:p>
        </p:txBody>
      </p:sp>
      <p:graphicFrame>
        <p:nvGraphicFramePr>
          <p:cNvPr id="12351" name="Group 63"/>
          <p:cNvGraphicFramePr>
            <a:graphicFrameLocks noGrp="1"/>
          </p:cNvGraphicFramePr>
          <p:nvPr/>
        </p:nvGraphicFramePr>
        <p:xfrm>
          <a:off x="2586038" y="2881313"/>
          <a:ext cx="4125912" cy="1484313"/>
        </p:xfrm>
        <a:graphic>
          <a:graphicData uri="http://schemas.openxmlformats.org/drawingml/2006/table">
            <a:tbl>
              <a:tblPr/>
              <a:tblGrid>
                <a:gridCol w="1374775"/>
                <a:gridCol w="1376362"/>
                <a:gridCol w="1374775"/>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800" b="1" i="0" u="none" strike="noStrike" cap="none" normalizeH="0" baseline="0" dirty="0" smtClean="0">
                        <a:ln>
                          <a:noFill/>
                        </a:ln>
                        <a:solidFill>
                          <a:srgbClr val="FFFFFF"/>
                        </a:solidFill>
                        <a:effectLst/>
                        <a:latin typeface="Calibri" pitchFamily="34"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FFFFFF"/>
                          </a:solidFill>
                          <a:effectLst/>
                          <a:latin typeface="Calibri" pitchFamily="34" charset="0"/>
                          <a:cs typeface="Arial" charset="0"/>
                        </a:rPr>
                        <a:t>Front/</a:t>
                      </a:r>
                      <a:r>
                        <a:rPr kumimoji="0" lang="en-CA" sz="1800" b="1" i="0" u="none" strike="noStrike" cap="none" normalizeH="0" baseline="0" smtClean="0">
                          <a:ln>
                            <a:noFill/>
                          </a:ln>
                          <a:solidFill>
                            <a:srgbClr val="FFFFFF"/>
                          </a:solidFill>
                          <a:effectLst/>
                          <a:latin typeface="Times New Roman" pitchFamily="18" charset="0"/>
                          <a:cs typeface="Times New Roman" pitchFamily="18" charset="0"/>
                        </a:rPr>
                        <a:t>1</a:t>
                      </a:r>
                      <a:r>
                        <a:rPr kumimoji="0" lang="en-CA" sz="1800" b="1" i="0" u="none" strike="noStrike" cap="none" normalizeH="0" baseline="30000" smtClean="0">
                          <a:ln>
                            <a:noFill/>
                          </a:ln>
                          <a:solidFill>
                            <a:srgbClr val="FFFFFF"/>
                          </a:solidFill>
                          <a:effectLst/>
                          <a:latin typeface="Calibri" pitchFamily="34" charset="0"/>
                          <a:cs typeface="Arial" charset="0"/>
                        </a:rPr>
                        <a:t>st</a:t>
                      </a:r>
                      <a:r>
                        <a:rPr kumimoji="0" lang="en-CA" sz="1800" b="1" i="0" u="none" strike="noStrike" cap="none" normalizeH="0" baseline="0" smtClean="0">
                          <a:ln>
                            <a:noFill/>
                          </a:ln>
                          <a:solidFill>
                            <a:srgbClr val="FFFFFF"/>
                          </a:solidFill>
                          <a:effectLst/>
                          <a:latin typeface="Calibri" pitchFamily="34" charset="0"/>
                          <a:cs typeface="Arial" charset="0"/>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FFFFFF"/>
                          </a:solidFill>
                          <a:effectLst/>
                          <a:latin typeface="Calibri" pitchFamily="34" charset="0"/>
                          <a:cs typeface="Arial" charset="0"/>
                        </a:rPr>
                        <a:t>Back/</a:t>
                      </a:r>
                      <a:r>
                        <a:rPr kumimoji="0" lang="en-CA" sz="1800" b="1" i="1" u="none" strike="noStrike" cap="none" normalizeH="0" baseline="0" smtClean="0">
                          <a:ln>
                            <a:noFill/>
                          </a:ln>
                          <a:solidFill>
                            <a:srgbClr val="FFFFFF"/>
                          </a:solidFill>
                          <a:effectLst/>
                          <a:latin typeface="Times New Roman" pitchFamily="18" charset="0"/>
                          <a:cs typeface="Times New Roman" pitchFamily="18" charset="0"/>
                        </a:rPr>
                        <a:t>n</a:t>
                      </a:r>
                      <a:r>
                        <a:rPr kumimoji="0" lang="en-CA" sz="1800" b="1" i="0" u="none" strike="noStrike" cap="none" normalizeH="0" baseline="30000" smtClean="0">
                          <a:ln>
                            <a:noFill/>
                          </a:ln>
                          <a:solidFill>
                            <a:srgbClr val="FFFFFF"/>
                          </a:solidFill>
                          <a:effectLst/>
                          <a:latin typeface="Calibri" pitchFamily="34" charset="0"/>
                          <a:cs typeface="Arial" charset="0"/>
                        </a:rPr>
                        <a:t>th</a:t>
                      </a:r>
                      <a:endParaRPr kumimoji="0" lang="en-CA" sz="1800" b="1" i="0" u="none" strike="noStrike" cap="none" normalizeH="0" baseline="0" smtClean="0">
                        <a:ln>
                          <a:noFill/>
                        </a:ln>
                        <a:solidFill>
                          <a:srgbClr val="FFFFFF"/>
                        </a:solidFill>
                        <a:effectLst/>
                        <a:latin typeface="Calibri" pitchFamily="34"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FFFF"/>
                          </a:solidFill>
                          <a:effectLst/>
                          <a:latin typeface="Calibri" pitchFamily="34" charset="0"/>
                          <a:cs typeface="Arial" charset="0"/>
                        </a:rPr>
                        <a:t>Find</a:t>
                      </a:r>
                      <a:endParaRPr kumimoji="0" lang="en-CA" sz="1800" b="1" i="0" u="none" strike="noStrike" cap="none" normalizeH="0" baseline="30000" dirty="0" smtClean="0">
                        <a:ln>
                          <a:noFill/>
                        </a:ln>
                        <a:solidFill>
                          <a:srgbClr val="FFFFFF"/>
                        </a:solidFill>
                        <a:effectLst/>
                        <a:latin typeface="Calibri" pitchFamily="34"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FFFFFF"/>
                          </a:solidFill>
                          <a:effectLst/>
                          <a:latin typeface="Calibri" pitchFamily="34" charset="0"/>
                          <a:cs typeface="Arial" charset="0"/>
                        </a:rPr>
                        <a:t>Insert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FFFF"/>
                          </a:solidFill>
                          <a:effectLst/>
                          <a:latin typeface="Calibri" pitchFamily="34" charset="0"/>
                          <a:cs typeface="Arial" charset="0"/>
                        </a:rPr>
                        <a:t>Erase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dirty="0" smtClean="0">
                          <a:ln>
                            <a:noFill/>
                          </a:ln>
                          <a:solidFill>
                            <a:srgbClr val="000000"/>
                          </a:solidFill>
                          <a:effectLst/>
                          <a:latin typeface="Times New Roman" pitchFamily="18" charset="0"/>
                          <a:cs typeface="Times New Roman" pitchFamily="18" charset="0"/>
                        </a:rPr>
                        <a:t>(</a:t>
                      </a:r>
                      <a:r>
                        <a:rPr kumimoji="0" lang="en-CA" sz="1800" b="0" i="1" u="none" strike="noStrike" cap="none" normalizeH="0" baseline="0" dirty="0" smtClean="0">
                          <a:ln>
                            <a:noFill/>
                          </a:ln>
                          <a:solidFill>
                            <a:srgbClr val="000000"/>
                          </a:solidFill>
                          <a:effectLst/>
                          <a:latin typeface="Times New Roman" pitchFamily="18" charset="0"/>
                          <a:cs typeface="Times New Roman" pitchFamily="18" charset="0"/>
                        </a:rPr>
                        <a:t>n</a:t>
                      </a:r>
                      <a:r>
                        <a:rPr kumimoji="0" lang="en-CA" sz="1800" b="0" i="0" u="none" strike="noStrike" cap="none" normalizeH="0" baseline="0" dirty="0" smtClean="0">
                          <a:ln>
                            <a:noFill/>
                          </a:ln>
                          <a:solidFill>
                            <a:srgbClr val="000000"/>
                          </a:solidFill>
                          <a:effectLst/>
                          <a:latin typeface="Times New Roman" pitchFamily="18" charset="0"/>
                          <a:cs typeface="Times New Roman" pitchFamily="18"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pic>
        <p:nvPicPr>
          <p:cNvPr id="14362" name="Picture 5" descr="C:\Users\dwharder\Desktop\l2.png"/>
          <p:cNvPicPr>
            <a:picLocks noChangeAspect="1" noChangeArrowheads="1"/>
          </p:cNvPicPr>
          <p:nvPr/>
        </p:nvPicPr>
        <p:blipFill>
          <a:blip r:embed="rId3" cstate="print"/>
          <a:srcRect/>
          <a:stretch>
            <a:fillRect/>
          </a:stretch>
        </p:blipFill>
        <p:spPr bwMode="auto">
          <a:xfrm>
            <a:off x="1951038" y="2276475"/>
            <a:ext cx="5357812" cy="573088"/>
          </a:xfrm>
          <a:prstGeom prst="rect">
            <a:avLst/>
          </a:prstGeom>
          <a:noFill/>
          <a:ln w="9525">
            <a:noFill/>
            <a:miter lim="800000"/>
            <a:headEnd/>
            <a:tailEnd/>
          </a:ln>
        </p:spPr>
      </p:pic>
      <p:sp>
        <p:nvSpPr>
          <p:cNvPr id="14363"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latin typeface="Consolas" pitchFamily="49" charset="0"/>
                <a:cs typeface="Arial" charset="0"/>
              </a:rPr>
              <a:t>Single_list</a:t>
            </a:r>
            <a:r>
              <a:rPr lang="en-US" smtClean="0">
                <a:latin typeface="Arial" charset="0"/>
                <a:cs typeface="Arial" charset="0"/>
              </a:rPr>
              <a:t> Definition</a:t>
            </a:r>
          </a:p>
        </p:txBody>
      </p:sp>
      <p:sp>
        <p:nvSpPr>
          <p:cNvPr id="15363"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definition of single list class from Project 1 is: </a:t>
            </a:r>
            <a:r>
              <a:rPr lang="en-US" sz="1600" dirty="0" smtClean="0">
                <a:latin typeface="Arial" charset="0"/>
                <a:cs typeface="Arial" charset="0"/>
              </a:rPr>
              <a:t> </a:t>
            </a:r>
          </a:p>
          <a:p>
            <a:pPr>
              <a:buFontTx/>
              <a:buNone/>
            </a:pPr>
            <a:r>
              <a:rPr lang="en-US" sz="1400" dirty="0" smtClean="0">
                <a:latin typeface="Consolas" pitchFamily="49" charset="0"/>
                <a:cs typeface="Arial" charset="0"/>
              </a:rPr>
              <a:t>		template &lt;typename Type&gt;</a:t>
            </a:r>
          </a:p>
          <a:p>
            <a:pPr>
              <a:buFontTx/>
              <a:buNone/>
            </a:pPr>
            <a:r>
              <a:rPr lang="en-US" sz="1400" dirty="0" smtClean="0">
                <a:latin typeface="Consolas" pitchFamily="49" charset="0"/>
                <a:cs typeface="Arial" charset="0"/>
              </a:rPr>
              <a:t>		class </a:t>
            </a:r>
            <a:r>
              <a:rPr lang="en-US" sz="1400" dirty="0" err="1" smtClean="0">
                <a:latin typeface="Consolas" pitchFamily="49" charset="0"/>
                <a:cs typeface="Arial" charset="0"/>
              </a:rPr>
              <a:t>Single_list</a:t>
            </a:r>
            <a:r>
              <a:rPr lang="en-US" sz="1400" dirty="0" smtClean="0">
                <a:latin typeface="Consolas" pitchFamily="49" charset="0"/>
                <a:cs typeface="Arial" charset="0"/>
              </a:rPr>
              <a:t> {</a:t>
            </a:r>
          </a:p>
          <a:p>
            <a:pPr>
              <a:buFontTx/>
              <a:buNone/>
            </a:pPr>
            <a:r>
              <a:rPr lang="en-US" sz="1400" dirty="0" smtClean="0">
                <a:latin typeface="Consolas" pitchFamily="49" charset="0"/>
                <a:cs typeface="Arial" charset="0"/>
              </a:rPr>
              <a:t>			public:</a:t>
            </a: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size() </a:t>
            </a:r>
            <a:r>
              <a:rPr lang="en-US" sz="1400" dirty="0" err="1" smtClean="0">
                <a:latin typeface="Consolas" pitchFamily="49" charset="0"/>
                <a:cs typeface="Arial" charset="0"/>
              </a:rPr>
              <a:t>const</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bool</a:t>
            </a:r>
            <a:r>
              <a:rPr lang="en-US" sz="1400" dirty="0" smtClean="0">
                <a:latin typeface="Consolas" pitchFamily="49" charset="0"/>
                <a:cs typeface="Arial" charset="0"/>
              </a:rPr>
              <a:t> empty() </a:t>
            </a:r>
            <a:r>
              <a:rPr lang="en-US" sz="1400" dirty="0" err="1" smtClean="0">
                <a:latin typeface="Consolas" pitchFamily="49" charset="0"/>
                <a:cs typeface="Arial" charset="0"/>
              </a:rPr>
              <a:t>const</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Type front() </a:t>
            </a:r>
            <a:r>
              <a:rPr lang="en-US" sz="1400" dirty="0" err="1" smtClean="0">
                <a:latin typeface="Consolas" pitchFamily="49" charset="0"/>
                <a:cs typeface="Arial" charset="0"/>
              </a:rPr>
              <a:t>const</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Type back() </a:t>
            </a:r>
            <a:r>
              <a:rPr lang="en-US" sz="1400" dirty="0" err="1" smtClean="0">
                <a:latin typeface="Consolas" pitchFamily="49" charset="0"/>
                <a:cs typeface="Arial" charset="0"/>
              </a:rPr>
              <a:t>const</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Single_node</a:t>
            </a:r>
            <a:r>
              <a:rPr lang="en-US" sz="1400" dirty="0" smtClean="0">
                <a:latin typeface="Consolas" pitchFamily="49" charset="0"/>
                <a:cs typeface="Arial" charset="0"/>
              </a:rPr>
              <a:t>&lt;Type&gt; *head() </a:t>
            </a:r>
            <a:r>
              <a:rPr lang="en-US" sz="1400" dirty="0" err="1" smtClean="0">
                <a:latin typeface="Consolas" pitchFamily="49" charset="0"/>
                <a:cs typeface="Arial" charset="0"/>
              </a:rPr>
              <a:t>const</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Single_node</a:t>
            </a:r>
            <a:r>
              <a:rPr lang="en-US" sz="1400" dirty="0" smtClean="0">
                <a:latin typeface="Consolas" pitchFamily="49" charset="0"/>
                <a:cs typeface="Arial" charset="0"/>
              </a:rPr>
              <a:t>&lt;Type&gt; *tail() </a:t>
            </a:r>
            <a:r>
              <a:rPr lang="en-US" sz="1400" dirty="0" err="1" smtClean="0">
                <a:latin typeface="Consolas" pitchFamily="49" charset="0"/>
                <a:cs typeface="Arial" charset="0"/>
              </a:rPr>
              <a:t>const</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count( Type </a:t>
            </a:r>
            <a:r>
              <a:rPr lang="en-US" sz="1400" dirty="0" err="1" smtClean="0">
                <a:latin typeface="Consolas" pitchFamily="49" charset="0"/>
                <a:cs typeface="Arial" charset="0"/>
              </a:rPr>
              <a:t>const</a:t>
            </a:r>
            <a:r>
              <a:rPr lang="en-US" sz="1400" dirty="0" smtClean="0">
                <a:latin typeface="Consolas" pitchFamily="49" charset="0"/>
                <a:cs typeface="Arial" charset="0"/>
              </a:rPr>
              <a:t> &amp; ) </a:t>
            </a:r>
            <a:r>
              <a:rPr lang="en-US" sz="1400" dirty="0" err="1" smtClean="0">
                <a:latin typeface="Consolas" pitchFamily="49" charset="0"/>
                <a:cs typeface="Arial" charset="0"/>
              </a:rPr>
              <a:t>const</a:t>
            </a:r>
            <a:r>
              <a:rPr lang="en-US" sz="1400" dirty="0" smtClean="0">
                <a:latin typeface="Consolas" pitchFamily="49" charset="0"/>
                <a:cs typeface="Arial" charset="0"/>
              </a:rPr>
              <a:t>;</a:t>
            </a:r>
          </a:p>
          <a:p>
            <a:pPr>
              <a:buFontTx/>
              <a:buNone/>
            </a:pPr>
            <a:endParaRPr lang="en-US" sz="1400" dirty="0" smtClean="0">
              <a:latin typeface="Consolas" pitchFamily="49" charset="0"/>
              <a:cs typeface="Arial" charset="0"/>
            </a:endParaRPr>
          </a:p>
          <a:p>
            <a:pPr>
              <a:buFontTx/>
              <a:buNone/>
            </a:pPr>
            <a:r>
              <a:rPr lang="en-US" sz="1400" dirty="0" smtClean="0">
                <a:latin typeface="Consolas" pitchFamily="49" charset="0"/>
                <a:cs typeface="Arial" charset="0"/>
              </a:rPr>
              <a:t>				void </a:t>
            </a:r>
            <a:r>
              <a:rPr lang="en-US" sz="1400" dirty="0" err="1" smtClean="0">
                <a:latin typeface="Consolas" pitchFamily="49" charset="0"/>
                <a:cs typeface="Arial" charset="0"/>
              </a:rPr>
              <a:t>push_front</a:t>
            </a:r>
            <a:r>
              <a:rPr lang="en-US" sz="1400" dirty="0" smtClean="0">
                <a:latin typeface="Consolas" pitchFamily="49" charset="0"/>
                <a:cs typeface="Arial" charset="0"/>
              </a:rPr>
              <a:t>( Type </a:t>
            </a:r>
            <a:r>
              <a:rPr lang="en-US" sz="1400" dirty="0" err="1" smtClean="0">
                <a:latin typeface="Consolas" pitchFamily="49" charset="0"/>
                <a:cs typeface="Arial" charset="0"/>
              </a:rPr>
              <a:t>const</a:t>
            </a:r>
            <a:r>
              <a:rPr lang="en-US" sz="1400" dirty="0" smtClean="0">
                <a:latin typeface="Consolas" pitchFamily="49" charset="0"/>
                <a:cs typeface="Arial" charset="0"/>
              </a:rPr>
              <a:t> &amp; );</a:t>
            </a:r>
          </a:p>
          <a:p>
            <a:pPr>
              <a:buFontTx/>
              <a:buNone/>
            </a:pPr>
            <a:r>
              <a:rPr lang="en-US" sz="1400" dirty="0" smtClean="0">
                <a:latin typeface="Consolas" pitchFamily="49" charset="0"/>
                <a:cs typeface="Arial" charset="0"/>
              </a:rPr>
              <a:t>				void </a:t>
            </a:r>
            <a:r>
              <a:rPr lang="en-US" sz="1400" dirty="0" err="1" smtClean="0">
                <a:latin typeface="Consolas" pitchFamily="49" charset="0"/>
                <a:cs typeface="Arial" charset="0"/>
              </a:rPr>
              <a:t>push_back</a:t>
            </a:r>
            <a:r>
              <a:rPr lang="en-US" sz="1400" dirty="0" smtClean="0">
                <a:latin typeface="Consolas" pitchFamily="49" charset="0"/>
                <a:cs typeface="Arial" charset="0"/>
              </a:rPr>
              <a:t>( Type </a:t>
            </a:r>
            <a:r>
              <a:rPr lang="en-US" sz="1400" dirty="0" err="1" smtClean="0">
                <a:latin typeface="Consolas" pitchFamily="49" charset="0"/>
                <a:cs typeface="Arial" charset="0"/>
              </a:rPr>
              <a:t>const</a:t>
            </a:r>
            <a:r>
              <a:rPr lang="en-US" sz="1400" dirty="0" smtClean="0">
                <a:latin typeface="Consolas" pitchFamily="49" charset="0"/>
                <a:cs typeface="Arial" charset="0"/>
              </a:rPr>
              <a:t> &amp; );</a:t>
            </a:r>
          </a:p>
          <a:p>
            <a:pPr>
              <a:buFontTx/>
              <a:buNone/>
            </a:pPr>
            <a:r>
              <a:rPr lang="en-US" sz="1400" dirty="0" smtClean="0">
                <a:latin typeface="Consolas" pitchFamily="49" charset="0"/>
                <a:cs typeface="Arial" charset="0"/>
              </a:rPr>
              <a:t>				Type </a:t>
            </a:r>
            <a:r>
              <a:rPr lang="en-US" sz="1400" dirty="0" err="1" smtClean="0">
                <a:latin typeface="Consolas" pitchFamily="49" charset="0"/>
                <a:cs typeface="Arial" charset="0"/>
              </a:rPr>
              <a:t>pop_front</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erase( Type </a:t>
            </a:r>
            <a:r>
              <a:rPr lang="en-US" sz="1400" dirty="0" err="1" smtClean="0">
                <a:latin typeface="Consolas" pitchFamily="49" charset="0"/>
                <a:cs typeface="Arial" charset="0"/>
              </a:rPr>
              <a:t>const</a:t>
            </a:r>
            <a:r>
              <a:rPr lang="en-US" sz="1400" dirty="0" smtClean="0">
                <a:latin typeface="Consolas" pitchFamily="49" charset="0"/>
                <a:cs typeface="Arial" charset="0"/>
              </a:rPr>
              <a:t> &amp; );</a:t>
            </a:r>
          </a:p>
          <a:p>
            <a:pPr>
              <a:buFontTx/>
              <a:buNone/>
            </a:pPr>
            <a:r>
              <a:rPr lang="en-US" sz="1400" dirty="0" smtClean="0">
                <a:latin typeface="Consolas" pitchFamily="49" charset="0"/>
                <a:cs typeface="Arial" charset="0"/>
              </a:rPr>
              <a:t>		};</a:t>
            </a:r>
          </a:p>
        </p:txBody>
      </p:sp>
      <p:sp>
        <p:nvSpPr>
          <p:cNvPr id="1536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smtClean="0">
                <a:latin typeface="Arial" charset="0"/>
                <a:cs typeface="Arial" charset="0"/>
              </a:rPr>
              <a:t>Queue-as-List Class</a:t>
            </a:r>
          </a:p>
        </p:txBody>
      </p:sp>
      <p:sp>
        <p:nvSpPr>
          <p:cNvPr id="1638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queue class using a singly linked list has a single private member variable:  a singly linked list</a:t>
            </a:r>
            <a:endParaRPr lang="en-US" sz="1600" smtClean="0">
              <a:latin typeface="Arial" charset="0"/>
              <a:cs typeface="Arial" charset="0"/>
            </a:endParaRPr>
          </a:p>
        </p:txBody>
      </p:sp>
      <p:sp>
        <p:nvSpPr>
          <p:cNvPr id="16388" name="Rectangle 5"/>
          <p:cNvSpPr>
            <a:spLocks noChangeArrowheads="1"/>
          </p:cNvSpPr>
          <p:nvPr/>
        </p:nvSpPr>
        <p:spPr bwMode="auto">
          <a:xfrm>
            <a:off x="1981200" y="2276475"/>
            <a:ext cx="5327650" cy="2838450"/>
          </a:xfrm>
          <a:prstGeom prst="rect">
            <a:avLst/>
          </a:prstGeom>
          <a:noFill/>
          <a:ln w="9525">
            <a:noFill/>
            <a:miter lim="800000"/>
            <a:headEnd/>
            <a:tailEnd/>
          </a:ln>
        </p:spPr>
        <p:txBody>
          <a:bodyPr>
            <a:spAutoFit/>
          </a:bodyPr>
          <a:lstStyle/>
          <a:p>
            <a:r>
              <a:rPr lang="en-US" dirty="0">
                <a:latin typeface="Consolas" pitchFamily="49" charset="0"/>
              </a:rPr>
              <a:t>template &lt;typename Type&gt;</a:t>
            </a:r>
          </a:p>
          <a:p>
            <a:r>
              <a:rPr lang="en-US" dirty="0">
                <a:latin typeface="Consolas" pitchFamily="49" charset="0"/>
              </a:rPr>
              <a:t>class Queue{</a:t>
            </a:r>
          </a:p>
          <a:p>
            <a:r>
              <a:rPr lang="en-US" dirty="0">
                <a:latin typeface="Consolas" pitchFamily="49" charset="0"/>
              </a:rPr>
              <a:t>    private:</a:t>
            </a:r>
          </a:p>
          <a:p>
            <a:r>
              <a:rPr lang="en-US" dirty="0">
                <a:latin typeface="Consolas" pitchFamily="49" charset="0"/>
              </a:rPr>
              <a:t>        </a:t>
            </a:r>
            <a:r>
              <a:rPr lang="en-US" dirty="0" err="1">
                <a:latin typeface="Consolas" pitchFamily="49" charset="0"/>
              </a:rPr>
              <a:t>Single_list</a:t>
            </a:r>
            <a:r>
              <a:rPr lang="en-US" dirty="0">
                <a:latin typeface="Consolas" pitchFamily="49" charset="0"/>
              </a:rPr>
              <a:t>&lt;Type&gt; </a:t>
            </a:r>
            <a:r>
              <a:rPr lang="en-US" dirty="0">
                <a:solidFill>
                  <a:srgbClr val="FF0000"/>
                </a:solidFill>
                <a:latin typeface="Consolas" pitchFamily="49" charset="0"/>
              </a:rPr>
              <a:t>list</a:t>
            </a:r>
            <a:r>
              <a:rPr lang="en-US" dirty="0">
                <a:latin typeface="Consolas" pitchFamily="49" charset="0"/>
              </a:rPr>
              <a:t>;</a:t>
            </a:r>
          </a:p>
          <a:p>
            <a:r>
              <a:rPr lang="en-US" dirty="0">
                <a:latin typeface="Consolas" pitchFamily="49" charset="0"/>
              </a:rPr>
              <a:t>    public:</a:t>
            </a:r>
          </a:p>
          <a:p>
            <a:r>
              <a:rPr lang="en-US" dirty="0">
                <a:latin typeface="Consolas" pitchFamily="49" charset="0"/>
              </a:rPr>
              <a:t>        </a:t>
            </a:r>
            <a:r>
              <a:rPr lang="en-US" dirty="0" err="1">
                <a:solidFill>
                  <a:srgbClr val="FF33CC"/>
                </a:solidFill>
                <a:latin typeface="Consolas" pitchFamily="49" charset="0"/>
              </a:rPr>
              <a:t>bool</a:t>
            </a:r>
            <a:r>
              <a:rPr lang="en-US" dirty="0">
                <a:latin typeface="Consolas" pitchFamily="49" charset="0"/>
              </a:rPr>
              <a:t> </a:t>
            </a:r>
            <a:r>
              <a:rPr lang="en-US" dirty="0">
                <a:solidFill>
                  <a:srgbClr val="00B0F0"/>
                </a:solidFill>
                <a:latin typeface="Consolas" pitchFamily="49" charset="0"/>
              </a:rPr>
              <a:t>empty</a:t>
            </a:r>
            <a:r>
              <a:rPr lang="en-US" dirty="0">
                <a:latin typeface="Consolas" pitchFamily="49" charset="0"/>
              </a:rPr>
              <a:t>() </a:t>
            </a:r>
            <a:r>
              <a:rPr lang="en-US" dirty="0" err="1">
                <a:latin typeface="Consolas" pitchFamily="49" charset="0"/>
              </a:rPr>
              <a:t>const</a:t>
            </a:r>
            <a:r>
              <a:rPr lang="en-US" dirty="0">
                <a:latin typeface="Consolas" pitchFamily="49" charset="0"/>
              </a:rPr>
              <a:t>;</a:t>
            </a:r>
          </a:p>
          <a:p>
            <a:r>
              <a:rPr lang="en-US" dirty="0">
                <a:latin typeface="Consolas" pitchFamily="49" charset="0"/>
              </a:rPr>
              <a:t>        </a:t>
            </a:r>
            <a:r>
              <a:rPr lang="en-US" dirty="0">
                <a:solidFill>
                  <a:srgbClr val="FF33CC"/>
                </a:solidFill>
                <a:latin typeface="Consolas" pitchFamily="49" charset="0"/>
              </a:rPr>
              <a:t>Type</a:t>
            </a:r>
            <a:r>
              <a:rPr lang="en-US" dirty="0">
                <a:latin typeface="Consolas" pitchFamily="49" charset="0"/>
              </a:rPr>
              <a:t> </a:t>
            </a:r>
            <a:r>
              <a:rPr lang="en-US" dirty="0">
                <a:solidFill>
                  <a:srgbClr val="00B0F0"/>
                </a:solidFill>
                <a:latin typeface="Consolas" pitchFamily="49" charset="0"/>
              </a:rPr>
              <a:t>front</a:t>
            </a:r>
            <a:r>
              <a:rPr lang="en-US" dirty="0">
                <a:latin typeface="Consolas" pitchFamily="49" charset="0"/>
              </a:rPr>
              <a:t>() </a:t>
            </a:r>
            <a:r>
              <a:rPr lang="en-US" dirty="0" err="1">
                <a:latin typeface="Consolas" pitchFamily="49" charset="0"/>
              </a:rPr>
              <a:t>const</a:t>
            </a:r>
            <a:r>
              <a:rPr lang="en-US" dirty="0">
                <a:latin typeface="Consolas" pitchFamily="49" charset="0"/>
              </a:rPr>
              <a:t>;</a:t>
            </a:r>
          </a:p>
          <a:p>
            <a:r>
              <a:rPr lang="en-US" dirty="0">
                <a:latin typeface="Consolas" pitchFamily="49" charset="0"/>
              </a:rPr>
              <a:t>        </a:t>
            </a:r>
            <a:r>
              <a:rPr lang="en-US" dirty="0">
                <a:solidFill>
                  <a:srgbClr val="FF33CC"/>
                </a:solidFill>
                <a:latin typeface="Consolas" pitchFamily="49" charset="0"/>
              </a:rPr>
              <a:t>void</a:t>
            </a:r>
            <a:r>
              <a:rPr lang="en-US" dirty="0">
                <a:latin typeface="Consolas" pitchFamily="49" charset="0"/>
              </a:rPr>
              <a:t> </a:t>
            </a:r>
            <a:r>
              <a:rPr lang="en-US" dirty="0">
                <a:solidFill>
                  <a:srgbClr val="00B0F0"/>
                </a:solidFill>
                <a:latin typeface="Consolas" pitchFamily="49" charset="0"/>
              </a:rPr>
              <a:t>push</a:t>
            </a:r>
            <a:r>
              <a:rPr lang="en-US" dirty="0">
                <a:latin typeface="Consolas" pitchFamily="49" charset="0"/>
              </a:rPr>
              <a:t>( </a:t>
            </a:r>
            <a:r>
              <a:rPr lang="en-US" dirty="0" smtClean="0">
                <a:latin typeface="Consolas" pitchFamily="49" charset="0"/>
              </a:rPr>
              <a:t>Type </a:t>
            </a:r>
            <a:r>
              <a:rPr lang="en-US" dirty="0" err="1" smtClean="0">
                <a:latin typeface="Consolas" pitchFamily="49" charset="0"/>
              </a:rPr>
              <a:t>const</a:t>
            </a:r>
            <a:r>
              <a:rPr lang="en-US" dirty="0" smtClean="0">
                <a:latin typeface="Consolas" pitchFamily="49" charset="0"/>
              </a:rPr>
              <a:t> </a:t>
            </a:r>
            <a:r>
              <a:rPr lang="en-US" dirty="0">
                <a:latin typeface="Consolas" pitchFamily="49" charset="0"/>
              </a:rPr>
              <a:t>&amp; );</a:t>
            </a:r>
          </a:p>
          <a:p>
            <a:r>
              <a:rPr lang="en-US" dirty="0">
                <a:latin typeface="Consolas" pitchFamily="49" charset="0"/>
              </a:rPr>
              <a:t>        </a:t>
            </a:r>
            <a:r>
              <a:rPr lang="en-US" dirty="0">
                <a:solidFill>
                  <a:srgbClr val="FF33CC"/>
                </a:solidFill>
                <a:latin typeface="Consolas" pitchFamily="49" charset="0"/>
              </a:rPr>
              <a:t>Type</a:t>
            </a:r>
            <a:r>
              <a:rPr lang="en-US" dirty="0">
                <a:latin typeface="Consolas" pitchFamily="49" charset="0"/>
              </a:rPr>
              <a:t> </a:t>
            </a:r>
            <a:r>
              <a:rPr lang="en-US" dirty="0">
                <a:solidFill>
                  <a:srgbClr val="00B0F0"/>
                </a:solidFill>
                <a:latin typeface="Consolas" pitchFamily="49" charset="0"/>
              </a:rPr>
              <a:t>pop</a:t>
            </a:r>
            <a:r>
              <a:rPr lang="en-US" dirty="0">
                <a:latin typeface="Consolas" pitchFamily="49" charset="0"/>
              </a:rPr>
              <a:t>();</a:t>
            </a:r>
          </a:p>
          <a:p>
            <a:r>
              <a:rPr lang="en-US" dirty="0">
                <a:latin typeface="Consolas" pitchFamily="49" charset="0"/>
              </a:rPr>
              <a:t>};</a:t>
            </a:r>
          </a:p>
        </p:txBody>
      </p:sp>
      <p:sp>
        <p:nvSpPr>
          <p:cNvPr id="16389"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r>
              <a:rPr lang="en-US" smtClean="0">
                <a:latin typeface="Arial" charset="0"/>
                <a:cs typeface="Arial" charset="0"/>
              </a:rPr>
              <a:t>Queue-as-List Class</a:t>
            </a:r>
          </a:p>
        </p:txBody>
      </p:sp>
      <p:sp>
        <p:nvSpPr>
          <p:cNvPr id="17411" name="Rectangle 3"/>
          <p:cNvSpPr>
            <a:spLocks noGrp="1" noChangeArrowheads="1"/>
          </p:cNvSpPr>
          <p:nvPr>
            <p:ph type="body" idx="4294967295"/>
          </p:nvPr>
        </p:nvSpPr>
        <p:spPr/>
        <p:txBody>
          <a:bodyPr/>
          <a:lstStyle/>
          <a:p>
            <a:pPr>
              <a:buFont typeface="Arial" charset="0"/>
              <a:buNone/>
            </a:pPr>
            <a:r>
              <a:rPr lang="en-US" dirty="0" smtClean="0">
                <a:latin typeface="Arial" charset="0"/>
                <a:cs typeface="Arial" charset="0"/>
              </a:rPr>
              <a:t>	The implementation is similar to that of a Stack-as-List</a:t>
            </a:r>
            <a:endParaRPr lang="en-US" sz="1400" dirty="0" smtClean="0">
              <a:latin typeface="Consolas" pitchFamily="49" charset="0"/>
              <a:cs typeface="Arial" charset="0"/>
            </a:endParaRPr>
          </a:p>
          <a:p>
            <a:pPr>
              <a:buFontTx/>
              <a:buNone/>
            </a:pPr>
            <a:endParaRPr lang="en-US" sz="1200" dirty="0" smtClean="0">
              <a:latin typeface="Consolas" pitchFamily="49" charset="0"/>
              <a:cs typeface="Arial" charset="0"/>
            </a:endParaRPr>
          </a:p>
          <a:p>
            <a:pPr>
              <a:buFontTx/>
              <a:buNone/>
            </a:pPr>
            <a:r>
              <a:rPr lang="en-US" sz="1200" dirty="0" smtClean="0">
                <a:latin typeface="Consolas" pitchFamily="49" charset="0"/>
                <a:cs typeface="Arial" charset="0"/>
              </a:rPr>
              <a:t>		template &lt;typename Type&gt;</a:t>
            </a:r>
          </a:p>
          <a:p>
            <a:pPr>
              <a:buFontTx/>
              <a:buNone/>
            </a:pPr>
            <a:r>
              <a:rPr lang="en-US" sz="1200" dirty="0" smtClean="0">
                <a:solidFill>
                  <a:srgbClr val="FF33CC"/>
                </a:solidFill>
                <a:latin typeface="Consolas" pitchFamily="49" charset="0"/>
                <a:cs typeface="Arial" charset="0"/>
              </a:rPr>
              <a:t>		</a:t>
            </a:r>
            <a:r>
              <a:rPr lang="en-US" sz="1200" dirty="0" err="1" smtClean="0">
                <a:solidFill>
                  <a:srgbClr val="FF33CC"/>
                </a:solidFill>
                <a:latin typeface="Consolas" pitchFamily="49" charset="0"/>
                <a:cs typeface="Arial" charset="0"/>
              </a:rPr>
              <a:t>bool</a:t>
            </a:r>
            <a:r>
              <a:rPr lang="en-US" sz="1200" dirty="0" smtClean="0">
                <a:latin typeface="Consolas" pitchFamily="49" charset="0"/>
                <a:cs typeface="Arial" charset="0"/>
              </a:rPr>
              <a:t> Queue&lt;Type&gt;::</a:t>
            </a:r>
            <a:r>
              <a:rPr lang="en-US" sz="1200" dirty="0" smtClean="0">
                <a:solidFill>
                  <a:srgbClr val="663300"/>
                </a:solidFill>
                <a:latin typeface="Consolas" pitchFamily="49" charset="0"/>
                <a:cs typeface="Arial" charset="0"/>
              </a:rPr>
              <a:t>empty</a:t>
            </a:r>
            <a:r>
              <a:rPr lang="en-US" sz="1200" dirty="0" smtClean="0">
                <a:latin typeface="Consolas" pitchFamily="49" charset="0"/>
                <a:cs typeface="Arial" charset="0"/>
              </a:rPr>
              <a:t>() </a:t>
            </a:r>
            <a:r>
              <a:rPr lang="en-US" sz="1200" dirty="0" err="1" smtClean="0">
                <a:latin typeface="Consolas" pitchFamily="49" charset="0"/>
                <a:cs typeface="Arial" charset="0"/>
              </a:rPr>
              <a:t>const</a:t>
            </a:r>
            <a:r>
              <a:rPr lang="en-US" sz="1200" dirty="0" smtClean="0">
                <a:latin typeface="Consolas" pitchFamily="49" charset="0"/>
                <a:cs typeface="Arial" charset="0"/>
              </a:rPr>
              <a:t> {</a:t>
            </a:r>
          </a:p>
          <a:p>
            <a:pPr>
              <a:buFontTx/>
              <a:buNone/>
            </a:pPr>
            <a:r>
              <a:rPr lang="en-US" sz="1200" dirty="0" smtClean="0">
                <a:latin typeface="Consolas" pitchFamily="49" charset="0"/>
                <a:cs typeface="Arial" charset="0"/>
              </a:rPr>
              <a:t>		    return </a:t>
            </a:r>
            <a:r>
              <a:rPr lang="en-US" sz="1200" dirty="0" err="1" smtClean="0">
                <a:solidFill>
                  <a:srgbClr val="FF0000"/>
                </a:solidFill>
                <a:latin typeface="Consolas" pitchFamily="49" charset="0"/>
                <a:cs typeface="Arial" charset="0"/>
              </a:rPr>
              <a:t>list</a:t>
            </a:r>
            <a:r>
              <a:rPr lang="en-US" sz="1200" dirty="0" err="1" smtClean="0">
                <a:latin typeface="Consolas" pitchFamily="49" charset="0"/>
                <a:cs typeface="Arial" charset="0"/>
              </a:rPr>
              <a:t>.</a:t>
            </a:r>
            <a:r>
              <a:rPr lang="en-US" sz="1200" dirty="0" err="1" smtClean="0">
                <a:solidFill>
                  <a:srgbClr val="663300"/>
                </a:solidFill>
                <a:latin typeface="Consolas" pitchFamily="49" charset="0"/>
                <a:cs typeface="Arial" charset="0"/>
              </a:rPr>
              <a:t>empty</a:t>
            </a:r>
            <a:r>
              <a:rPr lang="en-US" sz="1200" dirty="0" smtClean="0">
                <a:latin typeface="Consolas" pitchFamily="49" charset="0"/>
                <a:cs typeface="Arial" charset="0"/>
              </a:rPr>
              <a:t>();</a:t>
            </a:r>
          </a:p>
          <a:p>
            <a:pPr>
              <a:buFontTx/>
              <a:buNone/>
            </a:pPr>
            <a:r>
              <a:rPr lang="en-US" sz="1200" dirty="0" smtClean="0">
                <a:latin typeface="Consolas" pitchFamily="49" charset="0"/>
                <a:cs typeface="Arial" charset="0"/>
              </a:rPr>
              <a:t>		}</a:t>
            </a:r>
          </a:p>
          <a:p>
            <a:pPr>
              <a:buFontTx/>
              <a:buNone/>
            </a:pPr>
            <a:endParaRPr lang="en-US" sz="1200" dirty="0" smtClean="0">
              <a:latin typeface="Consolas" pitchFamily="49" charset="0"/>
              <a:cs typeface="Arial" charset="0"/>
            </a:endParaRPr>
          </a:p>
          <a:p>
            <a:pPr>
              <a:buFontTx/>
              <a:buNone/>
            </a:pPr>
            <a:endParaRPr lang="en-US" sz="1200" dirty="0" smtClean="0">
              <a:latin typeface="Consolas" pitchFamily="49" charset="0"/>
              <a:cs typeface="Arial" charset="0"/>
            </a:endParaRPr>
          </a:p>
          <a:p>
            <a:pPr>
              <a:buFontTx/>
              <a:buNone/>
            </a:pPr>
            <a:endParaRPr lang="en-US" sz="1200" dirty="0" smtClean="0">
              <a:latin typeface="Consolas" pitchFamily="49" charset="0"/>
              <a:cs typeface="Arial" charset="0"/>
            </a:endParaRPr>
          </a:p>
          <a:p>
            <a:pPr>
              <a:buFontTx/>
              <a:buNone/>
            </a:pPr>
            <a:endParaRPr lang="en-US" sz="1200" dirty="0" smtClean="0">
              <a:latin typeface="Consolas" pitchFamily="49" charset="0"/>
              <a:cs typeface="Arial" charset="0"/>
            </a:endParaRPr>
          </a:p>
          <a:p>
            <a:pPr>
              <a:buFontTx/>
              <a:buNone/>
            </a:pPr>
            <a:r>
              <a:rPr lang="en-US" sz="1200" dirty="0" smtClean="0">
                <a:latin typeface="Consolas" pitchFamily="49" charset="0"/>
                <a:cs typeface="Arial" charset="0"/>
              </a:rPr>
              <a:t>	template &lt;typename Type&gt;</a:t>
            </a:r>
          </a:p>
          <a:p>
            <a:pPr>
              <a:buFontTx/>
              <a:buNone/>
            </a:pPr>
            <a:r>
              <a:rPr lang="en-US" sz="1200" dirty="0" smtClean="0">
                <a:solidFill>
                  <a:srgbClr val="FF33CC"/>
                </a:solidFill>
                <a:latin typeface="Consolas" pitchFamily="49" charset="0"/>
                <a:cs typeface="Arial" charset="0"/>
              </a:rPr>
              <a:t>	void</a:t>
            </a:r>
            <a:r>
              <a:rPr lang="en-US" sz="1200" dirty="0" smtClean="0">
                <a:latin typeface="Consolas" pitchFamily="49" charset="0"/>
                <a:cs typeface="Arial" charset="0"/>
              </a:rPr>
              <a:t> Queue&lt;Type&gt;::</a:t>
            </a:r>
            <a:r>
              <a:rPr lang="en-US" sz="1200" dirty="0" smtClean="0">
                <a:solidFill>
                  <a:srgbClr val="663300"/>
                </a:solidFill>
                <a:latin typeface="Consolas" pitchFamily="49" charset="0"/>
                <a:cs typeface="Arial" charset="0"/>
              </a:rPr>
              <a:t>push</a:t>
            </a:r>
            <a:r>
              <a:rPr lang="en-US" sz="1200" dirty="0" smtClean="0">
                <a:latin typeface="Consolas" pitchFamily="49" charset="0"/>
                <a:cs typeface="Arial" charset="0"/>
              </a:rPr>
              <a:t>( Type </a:t>
            </a:r>
            <a:r>
              <a:rPr lang="en-US" sz="1200" dirty="0" err="1" smtClean="0">
                <a:latin typeface="Consolas" pitchFamily="49" charset="0"/>
                <a:cs typeface="Arial" charset="0"/>
              </a:rPr>
              <a:t>const</a:t>
            </a:r>
            <a:r>
              <a:rPr lang="en-US" sz="1200" dirty="0" smtClean="0">
                <a:latin typeface="Consolas" pitchFamily="49" charset="0"/>
                <a:cs typeface="Arial" charset="0"/>
              </a:rPr>
              <a:t> &amp;</a:t>
            </a:r>
            <a:r>
              <a:rPr lang="en-US" sz="1200" dirty="0" err="1" smtClean="0">
                <a:solidFill>
                  <a:schemeClr val="accent2"/>
                </a:solidFill>
                <a:latin typeface="Consolas" pitchFamily="49" charset="0"/>
                <a:cs typeface="Arial" charset="0"/>
              </a:rPr>
              <a:t>obj</a:t>
            </a:r>
            <a:r>
              <a:rPr lang="en-US" sz="1200" dirty="0" smtClean="0">
                <a:latin typeface="Consolas" pitchFamily="49" charset="0"/>
                <a:cs typeface="Arial" charset="0"/>
              </a:rPr>
              <a:t> ) {</a:t>
            </a:r>
          </a:p>
          <a:p>
            <a:pPr>
              <a:buFontTx/>
              <a:buNone/>
            </a:pPr>
            <a:r>
              <a:rPr lang="en-US" sz="1200" dirty="0" smtClean="0">
                <a:latin typeface="Consolas" pitchFamily="49" charset="0"/>
                <a:cs typeface="Arial" charset="0"/>
              </a:rPr>
              <a:t>	    </a:t>
            </a:r>
            <a:r>
              <a:rPr lang="en-US" sz="1200" dirty="0" err="1" smtClean="0">
                <a:solidFill>
                  <a:srgbClr val="FF0000"/>
                </a:solidFill>
                <a:latin typeface="Consolas" pitchFamily="49" charset="0"/>
                <a:cs typeface="Arial" charset="0"/>
              </a:rPr>
              <a:t>list</a:t>
            </a:r>
            <a:r>
              <a:rPr lang="en-US" sz="1200" dirty="0" err="1" smtClean="0">
                <a:latin typeface="Consolas" pitchFamily="49" charset="0"/>
                <a:cs typeface="Arial" charset="0"/>
              </a:rPr>
              <a:t>.</a:t>
            </a:r>
            <a:r>
              <a:rPr lang="en-US" sz="1200" dirty="0" err="1" smtClean="0">
                <a:solidFill>
                  <a:srgbClr val="663300"/>
                </a:solidFill>
                <a:latin typeface="Consolas" pitchFamily="49" charset="0"/>
                <a:cs typeface="Arial" charset="0"/>
              </a:rPr>
              <a:t>push_back</a:t>
            </a:r>
            <a:r>
              <a:rPr lang="en-US" sz="1200" dirty="0" smtClean="0">
                <a:latin typeface="Consolas" pitchFamily="49" charset="0"/>
                <a:cs typeface="Arial" charset="0"/>
              </a:rPr>
              <a:t>( </a:t>
            </a:r>
            <a:r>
              <a:rPr lang="en-US" sz="1200" dirty="0" err="1" smtClean="0">
                <a:solidFill>
                  <a:schemeClr val="accent2"/>
                </a:solidFill>
                <a:latin typeface="Consolas" pitchFamily="49" charset="0"/>
                <a:cs typeface="Arial" charset="0"/>
              </a:rPr>
              <a:t>obj</a:t>
            </a:r>
            <a:r>
              <a:rPr lang="en-US" sz="1200" dirty="0" smtClean="0">
                <a:latin typeface="Consolas" pitchFamily="49" charset="0"/>
                <a:cs typeface="Arial" charset="0"/>
              </a:rPr>
              <a:t> );</a:t>
            </a:r>
          </a:p>
          <a:p>
            <a:pPr>
              <a:buFontTx/>
              <a:buNone/>
            </a:pPr>
            <a:r>
              <a:rPr lang="en-US" sz="1200" dirty="0" smtClean="0">
                <a:latin typeface="Consolas" pitchFamily="49" charset="0"/>
                <a:cs typeface="Arial" charset="0"/>
              </a:rPr>
              <a:t>	}</a:t>
            </a:r>
          </a:p>
          <a:p>
            <a:pPr>
              <a:buFontTx/>
              <a:buNone/>
            </a:pPr>
            <a:endParaRPr lang="en-US" sz="1200" dirty="0" smtClean="0">
              <a:latin typeface="Consolas" pitchFamily="49" charset="0"/>
              <a:cs typeface="Arial" charset="0"/>
            </a:endParaRPr>
          </a:p>
        </p:txBody>
      </p:sp>
      <p:sp>
        <p:nvSpPr>
          <p:cNvPr id="17412" name="Rectangle 3"/>
          <p:cNvSpPr txBox="1">
            <a:spLocks noChangeArrowheads="1"/>
          </p:cNvSpPr>
          <p:nvPr/>
        </p:nvSpPr>
        <p:spPr bwMode="auto">
          <a:xfrm>
            <a:off x="5218113" y="2214563"/>
            <a:ext cx="3568700" cy="1928812"/>
          </a:xfrm>
          <a:prstGeom prst="rect">
            <a:avLst/>
          </a:prstGeom>
          <a:noFill/>
          <a:ln w="9525">
            <a:noFill/>
            <a:miter lim="800000"/>
            <a:headEnd/>
            <a:tailEnd/>
          </a:ln>
        </p:spPr>
        <p:txBody>
          <a:bodyPr/>
          <a:lstStyle/>
          <a:p>
            <a:pPr marL="342900" indent="-342900" eaLnBrk="0" hangingPunct="0">
              <a:spcBef>
                <a:spcPct val="20000"/>
              </a:spcBef>
              <a:buFont typeface="Arial" charset="0"/>
              <a:buNone/>
            </a:pPr>
            <a:r>
              <a:rPr lang="en-US" sz="1200">
                <a:latin typeface="Consolas" pitchFamily="49" charset="0"/>
              </a:rPr>
              <a:t>template &lt;typename Type&gt;</a:t>
            </a:r>
          </a:p>
          <a:p>
            <a:pPr marL="342900" indent="-342900" eaLnBrk="0" hangingPunct="0">
              <a:spcBef>
                <a:spcPct val="20000"/>
              </a:spcBef>
            </a:pPr>
            <a:r>
              <a:rPr lang="en-US" sz="1200">
                <a:solidFill>
                  <a:srgbClr val="FF33CC"/>
                </a:solidFill>
                <a:latin typeface="Consolas" pitchFamily="49" charset="0"/>
              </a:rPr>
              <a:t>Type</a:t>
            </a:r>
            <a:r>
              <a:rPr lang="en-US" sz="1200">
                <a:latin typeface="Consolas" pitchFamily="49" charset="0"/>
              </a:rPr>
              <a:t> Queue&lt;Type&gt;::</a:t>
            </a:r>
            <a:r>
              <a:rPr lang="en-US" sz="1200">
                <a:solidFill>
                  <a:srgbClr val="663300"/>
                </a:solidFill>
                <a:latin typeface="Consolas" pitchFamily="49" charset="0"/>
              </a:rPr>
              <a:t>front</a:t>
            </a:r>
            <a:r>
              <a:rPr lang="en-US" sz="1200">
                <a:latin typeface="Consolas" pitchFamily="49" charset="0"/>
              </a:rPr>
              <a:t>() const {</a:t>
            </a:r>
          </a:p>
          <a:p>
            <a:pPr marL="342900" indent="-342900" eaLnBrk="0" hangingPunct="0">
              <a:spcBef>
                <a:spcPct val="20000"/>
              </a:spcBef>
            </a:pPr>
            <a:r>
              <a:rPr lang="en-US" sz="1200">
                <a:latin typeface="Consolas" pitchFamily="49" charset="0"/>
              </a:rPr>
              <a:t>    if ( empty() ) {</a:t>
            </a:r>
          </a:p>
          <a:p>
            <a:pPr marL="342900" indent="-342900" eaLnBrk="0" hangingPunct="0">
              <a:spcBef>
                <a:spcPct val="20000"/>
              </a:spcBef>
            </a:pPr>
            <a:r>
              <a:rPr lang="en-US" sz="1200">
                <a:latin typeface="Consolas" pitchFamily="49" charset="0"/>
              </a:rPr>
              <a:t>        throw underflow();</a:t>
            </a:r>
          </a:p>
          <a:p>
            <a:pPr marL="342900" indent="-342900" eaLnBrk="0" hangingPunct="0">
              <a:spcBef>
                <a:spcPct val="20000"/>
              </a:spcBef>
            </a:pPr>
            <a:r>
              <a:rPr lang="en-US" sz="1200">
                <a:latin typeface="Consolas" pitchFamily="49" charset="0"/>
              </a:rPr>
              <a:t>    }</a:t>
            </a:r>
          </a:p>
          <a:p>
            <a:pPr marL="342900" indent="-342900" eaLnBrk="0" hangingPunct="0">
              <a:spcBef>
                <a:spcPct val="20000"/>
              </a:spcBef>
            </a:pPr>
            <a:endParaRPr lang="en-US" sz="1200">
              <a:latin typeface="Consolas" pitchFamily="49" charset="0"/>
            </a:endParaRPr>
          </a:p>
          <a:p>
            <a:pPr marL="342900" indent="-342900" eaLnBrk="0" hangingPunct="0">
              <a:spcBef>
                <a:spcPct val="20000"/>
              </a:spcBef>
            </a:pPr>
            <a:r>
              <a:rPr lang="en-US" sz="1200">
                <a:latin typeface="Consolas" pitchFamily="49" charset="0"/>
              </a:rPr>
              <a:t>    return </a:t>
            </a:r>
            <a:r>
              <a:rPr lang="en-US" sz="1200">
                <a:solidFill>
                  <a:srgbClr val="FF0000"/>
                </a:solidFill>
                <a:latin typeface="Consolas" pitchFamily="49" charset="0"/>
              </a:rPr>
              <a:t>list</a:t>
            </a:r>
            <a:r>
              <a:rPr lang="en-US" sz="1200">
                <a:latin typeface="Consolas" pitchFamily="49" charset="0"/>
              </a:rPr>
              <a:t>.front();</a:t>
            </a:r>
          </a:p>
          <a:p>
            <a:pPr marL="342900" indent="-342900" eaLnBrk="0" hangingPunct="0">
              <a:spcBef>
                <a:spcPct val="20000"/>
              </a:spcBef>
            </a:pPr>
            <a:r>
              <a:rPr lang="en-US" sz="1200">
                <a:latin typeface="Consolas" pitchFamily="49" charset="0"/>
              </a:rPr>
              <a:t>}</a:t>
            </a:r>
          </a:p>
        </p:txBody>
      </p:sp>
      <p:sp>
        <p:nvSpPr>
          <p:cNvPr id="17413" name="Rectangle 3"/>
          <p:cNvSpPr>
            <a:spLocks noChangeArrowheads="1"/>
          </p:cNvSpPr>
          <p:nvPr/>
        </p:nvSpPr>
        <p:spPr bwMode="auto">
          <a:xfrm>
            <a:off x="5211763" y="4429125"/>
            <a:ext cx="3074987" cy="1941513"/>
          </a:xfrm>
          <a:prstGeom prst="rect">
            <a:avLst/>
          </a:prstGeom>
          <a:noFill/>
          <a:ln w="9525">
            <a:noFill/>
            <a:miter lim="800000"/>
            <a:headEnd/>
            <a:tailEnd/>
          </a:ln>
        </p:spPr>
        <p:txBody>
          <a:bodyPr/>
          <a:lstStyle/>
          <a:p>
            <a:pPr marL="342900" indent="-342900" eaLnBrk="0" hangingPunct="0">
              <a:spcBef>
                <a:spcPct val="20000"/>
              </a:spcBef>
            </a:pPr>
            <a:r>
              <a:rPr lang="en-US" sz="1200">
                <a:latin typeface="Consolas" pitchFamily="49" charset="0"/>
              </a:rPr>
              <a:t>template &lt;typename Type&gt;</a:t>
            </a:r>
          </a:p>
          <a:p>
            <a:pPr marL="342900" indent="-342900" eaLnBrk="0" hangingPunct="0">
              <a:spcBef>
                <a:spcPct val="20000"/>
              </a:spcBef>
            </a:pPr>
            <a:r>
              <a:rPr lang="en-US" sz="1200">
                <a:solidFill>
                  <a:srgbClr val="FF33CC"/>
                </a:solidFill>
                <a:latin typeface="Consolas" pitchFamily="49" charset="0"/>
              </a:rPr>
              <a:t>Type</a:t>
            </a:r>
            <a:r>
              <a:rPr lang="en-US" sz="1200">
                <a:latin typeface="Consolas" pitchFamily="49" charset="0"/>
              </a:rPr>
              <a:t> Queue&lt;Type&gt;::</a:t>
            </a:r>
            <a:r>
              <a:rPr lang="en-US" sz="1200">
                <a:solidFill>
                  <a:srgbClr val="663300"/>
                </a:solidFill>
                <a:latin typeface="Consolas" pitchFamily="49" charset="0"/>
              </a:rPr>
              <a:t>pop</a:t>
            </a:r>
            <a:r>
              <a:rPr lang="en-US" sz="1200">
                <a:latin typeface="Consolas" pitchFamily="49" charset="0"/>
              </a:rPr>
              <a:t>() {</a:t>
            </a:r>
          </a:p>
          <a:p>
            <a:pPr marL="342900" indent="-342900" eaLnBrk="0" hangingPunct="0">
              <a:spcBef>
                <a:spcPct val="20000"/>
              </a:spcBef>
            </a:pPr>
            <a:r>
              <a:rPr lang="en-US" sz="1200">
                <a:latin typeface="Consolas" pitchFamily="49" charset="0"/>
              </a:rPr>
              <a:t>    if ( empty() ) {</a:t>
            </a:r>
          </a:p>
          <a:p>
            <a:pPr marL="342900" indent="-342900" eaLnBrk="0" hangingPunct="0">
              <a:spcBef>
                <a:spcPct val="20000"/>
              </a:spcBef>
            </a:pPr>
            <a:r>
              <a:rPr lang="en-US" sz="1200">
                <a:latin typeface="Consolas" pitchFamily="49" charset="0"/>
              </a:rPr>
              <a:t>        throw underflow();</a:t>
            </a:r>
          </a:p>
          <a:p>
            <a:pPr marL="342900" indent="-342900" eaLnBrk="0" hangingPunct="0">
              <a:spcBef>
                <a:spcPct val="20000"/>
              </a:spcBef>
            </a:pPr>
            <a:r>
              <a:rPr lang="en-US" sz="1200">
                <a:latin typeface="Consolas" pitchFamily="49" charset="0"/>
              </a:rPr>
              <a:t>    }</a:t>
            </a:r>
          </a:p>
          <a:p>
            <a:pPr marL="342900" indent="-342900" eaLnBrk="0" hangingPunct="0">
              <a:spcBef>
                <a:spcPct val="20000"/>
              </a:spcBef>
            </a:pPr>
            <a:endParaRPr lang="en-US" sz="1200">
              <a:latin typeface="Consolas" pitchFamily="49" charset="0"/>
            </a:endParaRPr>
          </a:p>
          <a:p>
            <a:pPr marL="342900" indent="-342900" eaLnBrk="0" hangingPunct="0">
              <a:spcBef>
                <a:spcPct val="20000"/>
              </a:spcBef>
            </a:pPr>
            <a:r>
              <a:rPr lang="en-US" sz="1200">
                <a:latin typeface="Consolas" pitchFamily="49" charset="0"/>
              </a:rPr>
              <a:t>    return </a:t>
            </a:r>
            <a:r>
              <a:rPr lang="en-US" sz="1200">
                <a:solidFill>
                  <a:srgbClr val="FF0000"/>
                </a:solidFill>
                <a:latin typeface="Consolas" pitchFamily="49" charset="0"/>
              </a:rPr>
              <a:t>list</a:t>
            </a:r>
            <a:r>
              <a:rPr lang="en-US" sz="1200">
                <a:latin typeface="Consolas" pitchFamily="49" charset="0"/>
              </a:rPr>
              <a:t>.</a:t>
            </a:r>
            <a:r>
              <a:rPr lang="en-US" sz="1200">
                <a:solidFill>
                  <a:srgbClr val="800000"/>
                </a:solidFill>
                <a:latin typeface="Consolas" pitchFamily="49" charset="0"/>
              </a:rPr>
              <a:t>pop_front</a:t>
            </a:r>
            <a:r>
              <a:rPr lang="en-US" sz="1200">
                <a:latin typeface="Consolas" pitchFamily="49" charset="0"/>
              </a:rPr>
              <a:t>();</a:t>
            </a:r>
          </a:p>
          <a:p>
            <a:pPr marL="342900" indent="-342900" eaLnBrk="0" hangingPunct="0">
              <a:spcBef>
                <a:spcPct val="20000"/>
              </a:spcBef>
            </a:pPr>
            <a:r>
              <a:rPr lang="en-US" sz="1200">
                <a:latin typeface="Consolas" pitchFamily="49" charset="0"/>
              </a:rPr>
              <a:t>}</a:t>
            </a:r>
          </a:p>
        </p:txBody>
      </p:sp>
      <p:sp>
        <p:nvSpPr>
          <p:cNvPr id="17414"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smtClean="0">
                <a:latin typeface="Arial" charset="0"/>
                <a:cs typeface="Arial" charset="0"/>
              </a:rPr>
              <a:t>Array Implementation</a:t>
            </a:r>
          </a:p>
        </p:txBody>
      </p:sp>
      <p:sp>
        <p:nvSpPr>
          <p:cNvPr id="1843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 one-ended array does not allow all operations to occur in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(1)</a:t>
            </a:r>
            <a:r>
              <a:rPr lang="en-US" smtClean="0">
                <a:latin typeface="Arial" charset="0"/>
                <a:cs typeface="Arial" charset="0"/>
              </a:rPr>
              <a:t> time </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a:buFont typeface="Arial" charset="0"/>
              <a:buNone/>
            </a:pPr>
            <a:endParaRPr lang="en-US" smtClean="0">
              <a:latin typeface="Arial" charset="0"/>
              <a:cs typeface="Arial" charset="0"/>
            </a:endParaRPr>
          </a:p>
        </p:txBody>
      </p:sp>
      <p:graphicFrame>
        <p:nvGraphicFramePr>
          <p:cNvPr id="22640" name="Group 112"/>
          <p:cNvGraphicFramePr>
            <a:graphicFrameLocks noGrp="1"/>
          </p:cNvGraphicFramePr>
          <p:nvPr/>
        </p:nvGraphicFramePr>
        <p:xfrm>
          <a:off x="2586038" y="3384550"/>
          <a:ext cx="4125912" cy="1484313"/>
        </p:xfrm>
        <a:graphic>
          <a:graphicData uri="http://schemas.openxmlformats.org/drawingml/2006/table">
            <a:tbl>
              <a:tblPr/>
              <a:tblGrid>
                <a:gridCol w="1374775"/>
                <a:gridCol w="1376362"/>
                <a:gridCol w="1374775"/>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800" b="1" i="0" u="none" strike="noStrike" cap="none" normalizeH="0" baseline="0" dirty="0" smtClean="0">
                        <a:ln>
                          <a:noFill/>
                        </a:ln>
                        <a:solidFill>
                          <a:srgbClr val="FFFFFF"/>
                        </a:solidFill>
                        <a:effectLst/>
                        <a:latin typeface="Calibri" pitchFamily="34"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FFFFFF"/>
                          </a:solidFill>
                          <a:effectLst/>
                          <a:latin typeface="Calibri" pitchFamily="34" charset="0"/>
                          <a:cs typeface="Arial" charset="0"/>
                        </a:rPr>
                        <a:t>Front/</a:t>
                      </a:r>
                      <a:r>
                        <a:rPr kumimoji="0" lang="en-CA" sz="1800" b="1" i="0" u="none" strike="noStrike" cap="none" normalizeH="0" baseline="0" smtClean="0">
                          <a:ln>
                            <a:noFill/>
                          </a:ln>
                          <a:solidFill>
                            <a:srgbClr val="FFFFFF"/>
                          </a:solidFill>
                          <a:effectLst/>
                          <a:latin typeface="Times New Roman" pitchFamily="18" charset="0"/>
                          <a:cs typeface="Times New Roman" pitchFamily="18" charset="0"/>
                        </a:rPr>
                        <a:t>1</a:t>
                      </a:r>
                      <a:r>
                        <a:rPr kumimoji="0" lang="en-CA" sz="1800" b="1" i="0" u="none" strike="noStrike" cap="none" normalizeH="0" baseline="30000" smtClean="0">
                          <a:ln>
                            <a:noFill/>
                          </a:ln>
                          <a:solidFill>
                            <a:srgbClr val="FFFFFF"/>
                          </a:solidFill>
                          <a:effectLst/>
                          <a:latin typeface="Calibri" pitchFamily="34" charset="0"/>
                          <a:cs typeface="Arial" charset="0"/>
                        </a:rPr>
                        <a:t>st</a:t>
                      </a:r>
                      <a:r>
                        <a:rPr kumimoji="0" lang="en-CA" sz="1800" b="1" i="0" u="none" strike="noStrike" cap="none" normalizeH="0" baseline="0" smtClean="0">
                          <a:ln>
                            <a:noFill/>
                          </a:ln>
                          <a:solidFill>
                            <a:srgbClr val="FFFFFF"/>
                          </a:solidFill>
                          <a:effectLst/>
                          <a:latin typeface="Calibri" pitchFamily="34" charset="0"/>
                          <a:cs typeface="Arial" charset="0"/>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FFFFFF"/>
                          </a:solidFill>
                          <a:effectLst/>
                          <a:latin typeface="Calibri" pitchFamily="34" charset="0"/>
                          <a:cs typeface="Arial" charset="0"/>
                        </a:rPr>
                        <a:t>Back/</a:t>
                      </a:r>
                      <a:r>
                        <a:rPr kumimoji="0" lang="en-CA" sz="1800" b="1" i="1" u="none" strike="noStrike" cap="none" normalizeH="0" baseline="0" smtClean="0">
                          <a:ln>
                            <a:noFill/>
                          </a:ln>
                          <a:solidFill>
                            <a:srgbClr val="FFFFFF"/>
                          </a:solidFill>
                          <a:effectLst/>
                          <a:latin typeface="Times New Roman" pitchFamily="18" charset="0"/>
                          <a:cs typeface="Times New Roman" pitchFamily="18" charset="0"/>
                        </a:rPr>
                        <a:t>n</a:t>
                      </a:r>
                      <a:r>
                        <a:rPr kumimoji="0" lang="en-CA" sz="1800" b="1" i="0" u="none" strike="noStrike" cap="none" normalizeH="0" baseline="30000" smtClean="0">
                          <a:ln>
                            <a:noFill/>
                          </a:ln>
                          <a:solidFill>
                            <a:srgbClr val="FFFFFF"/>
                          </a:solidFill>
                          <a:effectLst/>
                          <a:latin typeface="Calibri" pitchFamily="34" charset="0"/>
                          <a:cs typeface="Arial" charset="0"/>
                        </a:rPr>
                        <a:t>th</a:t>
                      </a:r>
                      <a:endParaRPr kumimoji="0" lang="en-CA" sz="1800" b="1" i="0" u="none" strike="noStrike" cap="none" normalizeH="0" baseline="0" smtClean="0">
                        <a:ln>
                          <a:noFill/>
                        </a:ln>
                        <a:solidFill>
                          <a:srgbClr val="FFFFFF"/>
                        </a:solidFill>
                        <a:effectLst/>
                        <a:latin typeface="Calibri" pitchFamily="34"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FFFF"/>
                          </a:solidFill>
                          <a:effectLst/>
                          <a:latin typeface="Calibri" pitchFamily="34" charset="0"/>
                          <a:cs typeface="Arial" charset="0"/>
                        </a:rPr>
                        <a:t>Find</a:t>
                      </a:r>
                      <a:endParaRPr kumimoji="0" lang="en-CA" sz="1800" b="1" i="0" u="none" strike="noStrike" cap="none" normalizeH="0" baseline="30000" dirty="0" smtClean="0">
                        <a:ln>
                          <a:noFill/>
                        </a:ln>
                        <a:solidFill>
                          <a:srgbClr val="FFFFFF"/>
                        </a:solidFill>
                        <a:effectLst/>
                        <a:latin typeface="Calibri" pitchFamily="34"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FFFF"/>
                          </a:solidFill>
                          <a:effectLst/>
                          <a:latin typeface="Calibri" pitchFamily="34" charset="0"/>
                          <a:cs typeface="Arial" charset="0"/>
                        </a:rPr>
                        <a:t>Insert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a:t>
                      </a:r>
                      <a:r>
                        <a:rPr kumimoji="0" lang="en-CA" sz="1800" b="0" i="1" u="none" strike="noStrike" cap="none" normalizeH="0" baseline="0" smtClean="0">
                          <a:ln>
                            <a:noFill/>
                          </a:ln>
                          <a:solidFill>
                            <a:srgbClr val="000000"/>
                          </a:solidFill>
                          <a:effectLst/>
                          <a:latin typeface="Times New Roman" pitchFamily="18" charset="0"/>
                          <a:cs typeface="Times New Roman" pitchFamily="18" charset="0"/>
                        </a:rPr>
                        <a:t>n</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FFFF"/>
                          </a:solidFill>
                          <a:effectLst/>
                          <a:latin typeface="Calibri" pitchFamily="34" charset="0"/>
                          <a:cs typeface="Arial" charset="0"/>
                        </a:rPr>
                        <a:t>Erase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a:t>
                      </a:r>
                      <a:r>
                        <a:rPr kumimoji="0" lang="en-CA" sz="1800" b="0" i="1" u="none" strike="noStrike" cap="none" normalizeH="0" baseline="0" smtClean="0">
                          <a:ln>
                            <a:noFill/>
                          </a:ln>
                          <a:solidFill>
                            <a:srgbClr val="000000"/>
                          </a:solidFill>
                          <a:effectLst/>
                          <a:latin typeface="Times New Roman" pitchFamily="18" charset="0"/>
                          <a:cs typeface="Times New Roman" pitchFamily="18" charset="0"/>
                        </a:rPr>
                        <a:t>n</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pic>
        <p:nvPicPr>
          <p:cNvPr id="18458" name="Picture 9" descr="x1"/>
          <p:cNvPicPr>
            <a:picLocks noChangeAspect="1" noChangeArrowheads="1"/>
          </p:cNvPicPr>
          <p:nvPr/>
        </p:nvPicPr>
        <p:blipFill>
          <a:blip r:embed="rId3" cstate="print"/>
          <a:srcRect/>
          <a:stretch>
            <a:fillRect/>
          </a:stretch>
        </p:blipFill>
        <p:spPr bwMode="auto">
          <a:xfrm>
            <a:off x="2611438" y="2565400"/>
            <a:ext cx="4090987" cy="546100"/>
          </a:xfrm>
          <a:prstGeom prst="rect">
            <a:avLst/>
          </a:prstGeom>
          <a:noFill/>
          <a:ln w="9525">
            <a:noFill/>
            <a:miter lim="800000"/>
            <a:headEnd/>
            <a:tailEnd/>
          </a:ln>
        </p:spPr>
      </p:pic>
      <p:sp>
        <p:nvSpPr>
          <p:cNvPr id="18459"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8" descr="x2"/>
          <p:cNvPicPr>
            <a:picLocks noChangeAspect="1" noChangeArrowheads="1"/>
          </p:cNvPicPr>
          <p:nvPr/>
        </p:nvPicPr>
        <p:blipFill>
          <a:blip r:embed="rId3" cstate="print"/>
          <a:srcRect/>
          <a:stretch>
            <a:fillRect/>
          </a:stretch>
        </p:blipFill>
        <p:spPr bwMode="auto">
          <a:xfrm>
            <a:off x="1868488" y="2571750"/>
            <a:ext cx="5632450" cy="546100"/>
          </a:xfrm>
          <a:prstGeom prst="rect">
            <a:avLst/>
          </a:prstGeom>
          <a:noFill/>
          <a:ln w="9525">
            <a:noFill/>
            <a:miter lim="800000"/>
            <a:headEnd/>
            <a:tailEnd/>
          </a:ln>
        </p:spPr>
      </p:pic>
      <p:sp>
        <p:nvSpPr>
          <p:cNvPr id="19459" name="Rectangle 2"/>
          <p:cNvSpPr>
            <a:spLocks noGrp="1" noChangeArrowheads="1"/>
          </p:cNvSpPr>
          <p:nvPr>
            <p:ph type="title"/>
          </p:nvPr>
        </p:nvSpPr>
        <p:spPr/>
        <p:txBody>
          <a:bodyPr/>
          <a:lstStyle/>
          <a:p>
            <a:r>
              <a:rPr lang="en-US" smtClean="0">
                <a:latin typeface="Arial" charset="0"/>
                <a:cs typeface="Arial" charset="0"/>
              </a:rPr>
              <a:t>Array Implementation</a:t>
            </a:r>
          </a:p>
        </p:txBody>
      </p:sp>
      <p:sp>
        <p:nvSpPr>
          <p:cNvPr id="19460"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Using a two-ended array, </a:t>
            </a:r>
            <a:r>
              <a:rPr lang="en-CA" b="1" smtClean="0">
                <a:solidFill>
                  <a:srgbClr val="000000"/>
                </a:solidFill>
                <a:latin typeface="Symbol" pitchFamily="18" charset="2"/>
                <a:cs typeface="Times New Roman" pitchFamily="18" charset="0"/>
              </a:rPr>
              <a:t>Q</a:t>
            </a:r>
            <a:r>
              <a:rPr lang="en-CA" smtClean="0">
                <a:solidFill>
                  <a:srgbClr val="000000"/>
                </a:solidFill>
                <a:latin typeface="Times New Roman" pitchFamily="18" charset="0"/>
                <a:cs typeface="Times New Roman" pitchFamily="18" charset="0"/>
              </a:rPr>
              <a:t>(1)</a:t>
            </a:r>
            <a:r>
              <a:rPr lang="en-US" smtClean="0">
                <a:latin typeface="Arial" charset="0"/>
                <a:cs typeface="Arial" charset="0"/>
              </a:rPr>
              <a:t> are possible by pushing at the back and popping from the front</a:t>
            </a: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endParaRPr lang="en-US" smtClean="0">
              <a:latin typeface="Arial" charset="0"/>
              <a:cs typeface="Arial" charset="0"/>
            </a:endParaRPr>
          </a:p>
          <a:p>
            <a:pPr>
              <a:buFont typeface="Arial" charset="0"/>
              <a:buNone/>
            </a:pPr>
            <a:endParaRPr lang="en-US" smtClean="0">
              <a:latin typeface="Arial" charset="0"/>
              <a:cs typeface="Arial" charset="0"/>
            </a:endParaRPr>
          </a:p>
        </p:txBody>
      </p:sp>
      <p:graphicFrame>
        <p:nvGraphicFramePr>
          <p:cNvPr id="22640" name="Group 112"/>
          <p:cNvGraphicFramePr>
            <a:graphicFrameLocks noGrp="1"/>
          </p:cNvGraphicFramePr>
          <p:nvPr/>
        </p:nvGraphicFramePr>
        <p:xfrm>
          <a:off x="2586038" y="3384550"/>
          <a:ext cx="4125912" cy="1484313"/>
        </p:xfrm>
        <a:graphic>
          <a:graphicData uri="http://schemas.openxmlformats.org/drawingml/2006/table">
            <a:tbl>
              <a:tblPr/>
              <a:tblGrid>
                <a:gridCol w="1374775"/>
                <a:gridCol w="1376362"/>
                <a:gridCol w="1374775"/>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CA" sz="1800" b="1" i="0" u="none" strike="noStrike" cap="none" normalizeH="0" baseline="0" dirty="0" smtClean="0">
                        <a:ln>
                          <a:noFill/>
                        </a:ln>
                        <a:solidFill>
                          <a:srgbClr val="FFFFFF"/>
                        </a:solidFill>
                        <a:effectLst/>
                        <a:latin typeface="Calibri" pitchFamily="34"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FFFFFF"/>
                          </a:solidFill>
                          <a:effectLst/>
                          <a:latin typeface="Calibri" pitchFamily="34" charset="0"/>
                          <a:cs typeface="Arial" charset="0"/>
                        </a:rPr>
                        <a:t>Front/</a:t>
                      </a:r>
                      <a:r>
                        <a:rPr kumimoji="0" lang="en-CA" sz="1800" b="1" i="0" u="none" strike="noStrike" cap="none" normalizeH="0" baseline="0" smtClean="0">
                          <a:ln>
                            <a:noFill/>
                          </a:ln>
                          <a:solidFill>
                            <a:srgbClr val="FFFFFF"/>
                          </a:solidFill>
                          <a:effectLst/>
                          <a:latin typeface="Times New Roman" pitchFamily="18" charset="0"/>
                          <a:cs typeface="Times New Roman" pitchFamily="18" charset="0"/>
                        </a:rPr>
                        <a:t>1</a:t>
                      </a:r>
                      <a:r>
                        <a:rPr kumimoji="0" lang="en-CA" sz="1800" b="1" i="0" u="none" strike="noStrike" cap="none" normalizeH="0" baseline="30000" smtClean="0">
                          <a:ln>
                            <a:noFill/>
                          </a:ln>
                          <a:solidFill>
                            <a:srgbClr val="FFFFFF"/>
                          </a:solidFill>
                          <a:effectLst/>
                          <a:latin typeface="Calibri" pitchFamily="34" charset="0"/>
                          <a:cs typeface="Arial" charset="0"/>
                        </a:rPr>
                        <a:t>st</a:t>
                      </a:r>
                      <a:r>
                        <a:rPr kumimoji="0" lang="en-CA" sz="1800" b="1" i="0" u="none" strike="noStrike" cap="none" normalizeH="0" baseline="0" smtClean="0">
                          <a:ln>
                            <a:noFill/>
                          </a:ln>
                          <a:solidFill>
                            <a:srgbClr val="FFFFFF"/>
                          </a:solidFill>
                          <a:effectLst/>
                          <a:latin typeface="Calibri" pitchFamily="34" charset="0"/>
                          <a:cs typeface="Arial" charset="0"/>
                        </a:rPr>
                        <a:t>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FFFFFF"/>
                          </a:solidFill>
                          <a:effectLst/>
                          <a:latin typeface="Calibri" pitchFamily="34" charset="0"/>
                          <a:cs typeface="Arial" charset="0"/>
                        </a:rPr>
                        <a:t>Back/</a:t>
                      </a:r>
                      <a:r>
                        <a:rPr kumimoji="0" lang="en-CA" sz="1800" b="1" i="1" u="none" strike="noStrike" cap="none" normalizeH="0" baseline="0" smtClean="0">
                          <a:ln>
                            <a:noFill/>
                          </a:ln>
                          <a:solidFill>
                            <a:srgbClr val="FFFFFF"/>
                          </a:solidFill>
                          <a:effectLst/>
                          <a:latin typeface="Times New Roman" pitchFamily="18" charset="0"/>
                          <a:cs typeface="Times New Roman" pitchFamily="18" charset="0"/>
                        </a:rPr>
                        <a:t>n</a:t>
                      </a:r>
                      <a:r>
                        <a:rPr kumimoji="0" lang="en-CA" sz="1800" b="1" i="0" u="none" strike="noStrike" cap="none" normalizeH="0" baseline="30000" smtClean="0">
                          <a:ln>
                            <a:noFill/>
                          </a:ln>
                          <a:solidFill>
                            <a:srgbClr val="FFFFFF"/>
                          </a:solidFill>
                          <a:effectLst/>
                          <a:latin typeface="Calibri" pitchFamily="34" charset="0"/>
                          <a:cs typeface="Arial" charset="0"/>
                        </a:rPr>
                        <a:t>th</a:t>
                      </a:r>
                      <a:endParaRPr kumimoji="0" lang="en-CA" sz="1800" b="1" i="0" u="none" strike="noStrike" cap="none" normalizeH="0" baseline="0" smtClean="0">
                        <a:ln>
                          <a:noFill/>
                        </a:ln>
                        <a:solidFill>
                          <a:srgbClr val="FFFFFF"/>
                        </a:solidFill>
                        <a:effectLst/>
                        <a:latin typeface="Calibri" pitchFamily="34"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69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FFFF"/>
                          </a:solidFill>
                          <a:effectLst/>
                          <a:latin typeface="Calibri" pitchFamily="34" charset="0"/>
                          <a:cs typeface="Arial" charset="0"/>
                        </a:rPr>
                        <a:t>Find</a:t>
                      </a:r>
                      <a:endParaRPr kumimoji="0" lang="en-CA" sz="1800" b="1" i="0" u="none" strike="noStrike" cap="none" normalizeH="0" baseline="30000" dirty="0" smtClean="0">
                        <a:ln>
                          <a:noFill/>
                        </a:ln>
                        <a:solidFill>
                          <a:srgbClr val="FFFFFF"/>
                        </a:solidFill>
                        <a:effectLst/>
                        <a:latin typeface="Calibri" pitchFamily="34"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dirty="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dirty="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FFFFFF"/>
                          </a:solidFill>
                          <a:effectLst/>
                          <a:latin typeface="Calibri" pitchFamily="34" charset="0"/>
                          <a:cs typeface="Arial" charset="0"/>
                        </a:rPr>
                        <a:t>Insert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dirty="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FFFFFF"/>
                          </a:solidFill>
                          <a:effectLst/>
                          <a:latin typeface="Calibri" pitchFamily="34" charset="0"/>
                          <a:cs typeface="Arial" charset="0"/>
                        </a:rPr>
                        <a:t>Remove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dirty="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dirty="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CA" sz="1800" b="1" i="0" u="none" strike="noStrike" cap="none" normalizeH="0" baseline="0" smtClean="0">
                          <a:ln>
                            <a:noFill/>
                          </a:ln>
                          <a:solidFill>
                            <a:srgbClr val="000000"/>
                          </a:solidFill>
                          <a:effectLst/>
                          <a:latin typeface="Symbol" pitchFamily="18" charset="2"/>
                          <a:cs typeface="Times New Roman" pitchFamily="18" charset="0"/>
                        </a:rPr>
                        <a:t>Q</a:t>
                      </a:r>
                      <a:r>
                        <a:rPr kumimoji="0" lang="en-CA" sz="1800" b="0" i="0" u="none" strike="noStrike" cap="none" normalizeH="0" baseline="0" smtClean="0">
                          <a:ln>
                            <a:noFill/>
                          </a:ln>
                          <a:solidFill>
                            <a:srgbClr val="000000"/>
                          </a:solidFill>
                          <a:effectLst/>
                          <a:latin typeface="Times New Roman" pitchFamily="18" charset="0"/>
                          <a:cs typeface="Times New Roman" pitchFamily="18"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r>
            </a:tbl>
          </a:graphicData>
        </a:graphic>
      </p:graphicFrame>
      <p:sp>
        <p:nvSpPr>
          <p:cNvPr id="19483" name="TextBox 5"/>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lstStyle/>
          <a:p>
            <a:r>
              <a:rPr lang="en-US" smtClean="0">
                <a:latin typeface="Arial" charset="0"/>
                <a:cs typeface="Arial" charset="0"/>
              </a:rPr>
              <a:t>Array Implementation</a:t>
            </a:r>
          </a:p>
        </p:txBody>
      </p:sp>
      <p:sp>
        <p:nvSpPr>
          <p:cNvPr id="20483" name="Rectangle 3"/>
          <p:cNvSpPr>
            <a:spLocks noGrp="1" noChangeArrowheads="1"/>
          </p:cNvSpPr>
          <p:nvPr>
            <p:ph type="body" idx="4294967295"/>
          </p:nvPr>
        </p:nvSpPr>
        <p:spPr/>
        <p:txBody>
          <a:bodyPr/>
          <a:lstStyle/>
          <a:p>
            <a:pPr>
              <a:buFont typeface="Arial" charset="0"/>
              <a:buNone/>
            </a:pPr>
            <a:r>
              <a:rPr lang="en-US" smtClean="0">
                <a:latin typeface="Arial" charset="0"/>
                <a:cs typeface="Arial" charset="0"/>
              </a:rPr>
              <a:t>	We need to store an array:</a:t>
            </a:r>
          </a:p>
          <a:p>
            <a:pPr lvl="1"/>
            <a:r>
              <a:rPr lang="en-US" smtClean="0">
                <a:latin typeface="Arial" charset="0"/>
                <a:cs typeface="Arial" charset="0"/>
              </a:rPr>
              <a:t>In C++, this is done by storing the address of the first entry</a:t>
            </a:r>
          </a:p>
          <a:p>
            <a:pPr>
              <a:buFontTx/>
              <a:buNone/>
            </a:pPr>
            <a:r>
              <a:rPr lang="en-US" sz="1800" b="1" smtClean="0">
                <a:latin typeface="Courier New" pitchFamily="49" charset="0"/>
                <a:cs typeface="Arial" charset="0"/>
              </a:rPr>
              <a:t>		Type *</a:t>
            </a:r>
            <a:r>
              <a:rPr lang="en-US" sz="1800" b="1" smtClean="0">
                <a:solidFill>
                  <a:srgbClr val="FF0000"/>
                </a:solidFill>
                <a:latin typeface="Courier New" pitchFamily="49" charset="0"/>
                <a:cs typeface="Arial" charset="0"/>
              </a:rPr>
              <a:t>array</a:t>
            </a:r>
            <a:r>
              <a:rPr lang="en-US" sz="1800" b="1" smtClean="0">
                <a:latin typeface="Courier New" pitchFamily="49" charset="0"/>
                <a:cs typeface="Arial" charset="0"/>
              </a:rPr>
              <a:t>;</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We need additional information, including:</a:t>
            </a:r>
          </a:p>
          <a:p>
            <a:pPr lvl="1"/>
            <a:r>
              <a:rPr lang="en-US" smtClean="0">
                <a:latin typeface="Arial" charset="0"/>
                <a:cs typeface="Arial" charset="0"/>
              </a:rPr>
              <a:t>The number of objects currently in the queue and the front and back indices</a:t>
            </a:r>
          </a:p>
          <a:p>
            <a:pPr>
              <a:buFontTx/>
              <a:buNone/>
            </a:pPr>
            <a:r>
              <a:rPr lang="en-US" sz="1800" b="1" smtClean="0">
                <a:latin typeface="Courier New" pitchFamily="49" charset="0"/>
                <a:cs typeface="Arial" charset="0"/>
              </a:rPr>
              <a:t>	      int </a:t>
            </a:r>
            <a:r>
              <a:rPr lang="en-US" sz="1800" b="1" smtClean="0">
                <a:solidFill>
                  <a:srgbClr val="FF0000"/>
                </a:solidFill>
                <a:latin typeface="Courier New" pitchFamily="49" charset="0"/>
                <a:cs typeface="Arial" charset="0"/>
              </a:rPr>
              <a:t>queue_size</a:t>
            </a:r>
            <a:r>
              <a:rPr lang="en-US" sz="1800" b="1" smtClean="0">
                <a:latin typeface="Courier New" pitchFamily="49" charset="0"/>
                <a:cs typeface="Arial" charset="0"/>
              </a:rPr>
              <a:t>;</a:t>
            </a:r>
          </a:p>
          <a:p>
            <a:pPr>
              <a:buFontTx/>
              <a:buNone/>
            </a:pPr>
            <a:r>
              <a:rPr lang="en-US" sz="1800" b="1" smtClean="0">
                <a:latin typeface="Courier New" pitchFamily="49" charset="0"/>
                <a:cs typeface="Arial" charset="0"/>
              </a:rPr>
              <a:t>	      int </a:t>
            </a:r>
            <a:r>
              <a:rPr lang="en-US" sz="1800" b="1" smtClean="0">
                <a:solidFill>
                  <a:srgbClr val="FF0000"/>
                </a:solidFill>
                <a:latin typeface="Courier New" pitchFamily="49" charset="0"/>
                <a:cs typeface="Arial" charset="0"/>
              </a:rPr>
              <a:t>ifront</a:t>
            </a:r>
            <a:r>
              <a:rPr lang="en-US" sz="1800" b="1" smtClean="0">
                <a:latin typeface="Courier New" pitchFamily="49" charset="0"/>
                <a:cs typeface="Arial" charset="0"/>
              </a:rPr>
              <a:t>;      // index of the front entry</a:t>
            </a:r>
          </a:p>
          <a:p>
            <a:pPr>
              <a:buFont typeface="Arial" charset="0"/>
              <a:buNone/>
            </a:pPr>
            <a:r>
              <a:rPr lang="en-US" sz="1800" b="1" smtClean="0">
                <a:latin typeface="Courier New" pitchFamily="49" charset="0"/>
                <a:cs typeface="Arial" charset="0"/>
              </a:rPr>
              <a:t>	      int </a:t>
            </a:r>
            <a:r>
              <a:rPr lang="en-US" sz="1800" b="1" smtClean="0">
                <a:solidFill>
                  <a:srgbClr val="FF0000"/>
                </a:solidFill>
                <a:latin typeface="Courier New" pitchFamily="49" charset="0"/>
                <a:cs typeface="Arial" charset="0"/>
              </a:rPr>
              <a:t>iback</a:t>
            </a:r>
            <a:r>
              <a:rPr lang="en-US" sz="1800" b="1" smtClean="0">
                <a:latin typeface="Courier New" pitchFamily="49" charset="0"/>
                <a:cs typeface="Arial" charset="0"/>
              </a:rPr>
              <a:t>;       // index of the back entry</a:t>
            </a:r>
          </a:p>
          <a:p>
            <a:pPr lvl="1"/>
            <a:r>
              <a:rPr lang="en-US" smtClean="0">
                <a:latin typeface="Arial" charset="0"/>
                <a:cs typeface="Arial" charset="0"/>
              </a:rPr>
              <a:t>The capacity of the array</a:t>
            </a:r>
          </a:p>
          <a:p>
            <a:pPr>
              <a:buFontTx/>
              <a:buNone/>
            </a:pPr>
            <a:r>
              <a:rPr lang="en-US" sz="1800" b="1" smtClean="0">
                <a:latin typeface="Courier New" pitchFamily="49" charset="0"/>
                <a:cs typeface="Arial" charset="0"/>
              </a:rPr>
              <a:t>	      int </a:t>
            </a:r>
            <a:r>
              <a:rPr lang="en-US" sz="1800" b="1" smtClean="0">
                <a:solidFill>
                  <a:srgbClr val="FF0000"/>
                </a:solidFill>
                <a:latin typeface="Courier New" pitchFamily="49" charset="0"/>
                <a:cs typeface="Arial" charset="0"/>
              </a:rPr>
              <a:t>array_capacity</a:t>
            </a:r>
            <a:r>
              <a:rPr lang="en-US" sz="1800" b="1" smtClean="0">
                <a:latin typeface="Courier New" pitchFamily="49" charset="0"/>
                <a:cs typeface="Arial" charset="0"/>
              </a:rPr>
              <a:t>;</a:t>
            </a:r>
          </a:p>
        </p:txBody>
      </p:sp>
      <p:sp>
        <p:nvSpPr>
          <p:cNvPr id="2048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mtClean="0">
                <a:latin typeface="Arial" charset="0"/>
                <a:cs typeface="Arial" charset="0"/>
              </a:rPr>
              <a:t>Queue-as-Array Class</a:t>
            </a:r>
          </a:p>
        </p:txBody>
      </p:sp>
      <p:sp>
        <p:nvSpPr>
          <p:cNvPr id="21507" name="Rectangle 3"/>
          <p:cNvSpPr>
            <a:spLocks noGrp="1" noChangeArrowheads="1"/>
          </p:cNvSpPr>
          <p:nvPr>
            <p:ph type="body" idx="1"/>
          </p:nvPr>
        </p:nvSpPr>
        <p:spPr/>
        <p:txBody>
          <a:bodyPr/>
          <a:lstStyle/>
          <a:p>
            <a:pPr>
              <a:buFont typeface="Arial" charset="0"/>
              <a:buNone/>
            </a:pPr>
            <a:r>
              <a:rPr lang="en-US" dirty="0" smtClean="0">
                <a:latin typeface="Arial" charset="0"/>
                <a:cs typeface="Arial" charset="0"/>
              </a:rPr>
              <a:t>	The class definition is similar to that of the Stack:</a:t>
            </a:r>
          </a:p>
          <a:p>
            <a:pPr>
              <a:buFontTx/>
              <a:buNone/>
            </a:pPr>
            <a:r>
              <a:rPr lang="en-US" sz="1400" dirty="0" smtClean="0">
                <a:latin typeface="Consolas" pitchFamily="49" charset="0"/>
                <a:cs typeface="Arial" charset="0"/>
              </a:rPr>
              <a:t>		template &lt;typename Type&gt;</a:t>
            </a:r>
          </a:p>
          <a:p>
            <a:pPr>
              <a:buFontTx/>
              <a:buNone/>
            </a:pPr>
            <a:r>
              <a:rPr lang="en-US" sz="1400" dirty="0" smtClean="0">
                <a:latin typeface="Consolas" pitchFamily="49" charset="0"/>
                <a:cs typeface="Arial" charset="0"/>
              </a:rPr>
              <a:t>		class Queue{</a:t>
            </a:r>
          </a:p>
          <a:p>
            <a:pPr>
              <a:buFontTx/>
              <a:buNone/>
            </a:pPr>
            <a:r>
              <a:rPr lang="en-US" sz="1400" dirty="0" smtClean="0">
                <a:latin typeface="Consolas" pitchFamily="49" charset="0"/>
                <a:cs typeface="Arial" charset="0"/>
              </a:rPr>
              <a:t>		    private:</a:t>
            </a: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a:t>
            </a:r>
            <a:r>
              <a:rPr lang="en-US" sz="1400" dirty="0" err="1" smtClean="0">
                <a:solidFill>
                  <a:srgbClr val="FF0000"/>
                </a:solidFill>
                <a:latin typeface="Consolas" pitchFamily="49" charset="0"/>
                <a:cs typeface="Arial" charset="0"/>
              </a:rPr>
              <a:t>queue_size</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a:t>
            </a:r>
            <a:r>
              <a:rPr lang="en-US" sz="1400" dirty="0" err="1" smtClean="0">
                <a:solidFill>
                  <a:srgbClr val="FF0000"/>
                </a:solidFill>
                <a:latin typeface="Consolas" pitchFamily="49" charset="0"/>
                <a:cs typeface="Arial" charset="0"/>
              </a:rPr>
              <a:t>ifront</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a:t>
            </a:r>
            <a:r>
              <a:rPr lang="en-US" sz="1400" dirty="0" err="1" smtClean="0">
                <a:solidFill>
                  <a:srgbClr val="FF0000"/>
                </a:solidFill>
                <a:latin typeface="Consolas" pitchFamily="49" charset="0"/>
                <a:cs typeface="Arial" charset="0"/>
              </a:rPr>
              <a:t>iback</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a:t>
            </a:r>
            <a:r>
              <a:rPr lang="en-US" sz="1400" dirty="0" err="1" smtClean="0">
                <a:solidFill>
                  <a:srgbClr val="FF0000"/>
                </a:solidFill>
                <a:latin typeface="Consolas" pitchFamily="49" charset="0"/>
                <a:cs typeface="Arial" charset="0"/>
              </a:rPr>
              <a:t>array_capacity</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Type *</a:t>
            </a:r>
            <a:r>
              <a:rPr lang="en-US" sz="1400" dirty="0" smtClean="0">
                <a:solidFill>
                  <a:srgbClr val="FF0000"/>
                </a:solidFill>
                <a:latin typeface="Consolas" pitchFamily="49" charset="0"/>
                <a:cs typeface="Arial" charset="0"/>
              </a:rPr>
              <a:t>array</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public:</a:t>
            </a:r>
          </a:p>
          <a:p>
            <a:pPr>
              <a:buFontTx/>
              <a:buNone/>
            </a:pPr>
            <a:r>
              <a:rPr lang="en-US" sz="1400" dirty="0" smtClean="0">
                <a:latin typeface="Consolas" pitchFamily="49" charset="0"/>
                <a:cs typeface="Arial" charset="0"/>
              </a:rPr>
              <a:t>		        </a:t>
            </a:r>
            <a:r>
              <a:rPr lang="en-US" sz="1400" dirty="0" smtClean="0">
                <a:solidFill>
                  <a:srgbClr val="663300"/>
                </a:solidFill>
                <a:latin typeface="Consolas" pitchFamily="49" charset="0"/>
                <a:cs typeface="Arial" charset="0"/>
              </a:rPr>
              <a:t>Queue</a:t>
            </a:r>
            <a:r>
              <a:rPr lang="en-US" sz="1400" dirty="0" smtClean="0">
                <a:latin typeface="Consolas" pitchFamily="49" charset="0"/>
                <a:cs typeface="Arial" charset="0"/>
              </a:rPr>
              <a:t>( </a:t>
            </a:r>
            <a:r>
              <a:rPr lang="en-US" sz="1400" dirty="0" err="1" smtClean="0">
                <a:latin typeface="Consolas" pitchFamily="49" charset="0"/>
                <a:cs typeface="Arial" charset="0"/>
              </a:rPr>
              <a:t>int</a:t>
            </a:r>
            <a:r>
              <a:rPr lang="en-US" sz="1400" dirty="0" smtClean="0">
                <a:latin typeface="Consolas" pitchFamily="49" charset="0"/>
                <a:cs typeface="Arial" charset="0"/>
              </a:rPr>
              <a:t> = 10 );</a:t>
            </a:r>
          </a:p>
          <a:p>
            <a:pPr>
              <a:buFontTx/>
              <a:buNone/>
            </a:pPr>
            <a:r>
              <a:rPr lang="en-US" sz="1400" dirty="0" smtClean="0">
                <a:latin typeface="Consolas" pitchFamily="49" charset="0"/>
                <a:cs typeface="Arial" charset="0"/>
              </a:rPr>
              <a:t>		        </a:t>
            </a:r>
            <a:r>
              <a:rPr lang="en-US" sz="1400" dirty="0" smtClean="0">
                <a:solidFill>
                  <a:srgbClr val="663300"/>
                </a:solidFill>
                <a:latin typeface="Consolas" pitchFamily="49" charset="0"/>
                <a:cs typeface="Arial" charset="0"/>
              </a:rPr>
              <a:t>~Queue</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r>
              <a:rPr lang="en-US" sz="1400" dirty="0" err="1" smtClean="0">
                <a:solidFill>
                  <a:srgbClr val="FF33CC"/>
                </a:solidFill>
                <a:latin typeface="Consolas" pitchFamily="49" charset="0"/>
                <a:cs typeface="Arial" charset="0"/>
              </a:rPr>
              <a:t>bool</a:t>
            </a:r>
            <a:r>
              <a:rPr lang="en-US" sz="1400" dirty="0" smtClean="0">
                <a:latin typeface="Consolas" pitchFamily="49" charset="0"/>
                <a:cs typeface="Arial" charset="0"/>
              </a:rPr>
              <a:t> </a:t>
            </a:r>
            <a:r>
              <a:rPr lang="en-US" sz="1400" dirty="0" smtClean="0">
                <a:solidFill>
                  <a:srgbClr val="663300"/>
                </a:solidFill>
                <a:latin typeface="Consolas" pitchFamily="49" charset="0"/>
                <a:cs typeface="Arial" charset="0"/>
              </a:rPr>
              <a:t>empty</a:t>
            </a:r>
            <a:r>
              <a:rPr lang="en-US" sz="1400" dirty="0" smtClean="0">
                <a:latin typeface="Consolas" pitchFamily="49" charset="0"/>
                <a:cs typeface="Arial" charset="0"/>
              </a:rPr>
              <a:t>() </a:t>
            </a:r>
            <a:r>
              <a:rPr lang="en-US" sz="1400" dirty="0" err="1" smtClean="0">
                <a:latin typeface="Consolas" pitchFamily="49" charset="0"/>
                <a:cs typeface="Arial" charset="0"/>
              </a:rPr>
              <a:t>const</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r>
              <a:rPr lang="en-US" sz="1400" dirty="0" smtClean="0">
                <a:solidFill>
                  <a:srgbClr val="FF33CC"/>
                </a:solidFill>
                <a:latin typeface="Consolas" pitchFamily="49" charset="0"/>
                <a:cs typeface="Arial" charset="0"/>
              </a:rPr>
              <a:t>Type</a:t>
            </a:r>
            <a:r>
              <a:rPr lang="en-US" sz="1400" dirty="0" smtClean="0">
                <a:latin typeface="Consolas" pitchFamily="49" charset="0"/>
                <a:cs typeface="Arial" charset="0"/>
              </a:rPr>
              <a:t> </a:t>
            </a:r>
            <a:r>
              <a:rPr lang="en-US" sz="1400" dirty="0" smtClean="0">
                <a:solidFill>
                  <a:srgbClr val="663300"/>
                </a:solidFill>
                <a:latin typeface="Consolas" pitchFamily="49" charset="0"/>
                <a:cs typeface="Arial" charset="0"/>
              </a:rPr>
              <a:t>front</a:t>
            </a:r>
            <a:r>
              <a:rPr lang="en-US" sz="1400" dirty="0" smtClean="0">
                <a:latin typeface="Consolas" pitchFamily="49" charset="0"/>
                <a:cs typeface="Arial" charset="0"/>
              </a:rPr>
              <a:t>() </a:t>
            </a:r>
            <a:r>
              <a:rPr lang="en-US" sz="1400" dirty="0" err="1" smtClean="0">
                <a:latin typeface="Consolas" pitchFamily="49" charset="0"/>
                <a:cs typeface="Arial" charset="0"/>
              </a:rPr>
              <a:t>const</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r>
              <a:rPr lang="en-US" sz="1400" dirty="0" smtClean="0">
                <a:solidFill>
                  <a:srgbClr val="FF33CC"/>
                </a:solidFill>
                <a:latin typeface="Consolas" pitchFamily="49" charset="0"/>
                <a:cs typeface="Arial" charset="0"/>
              </a:rPr>
              <a:t>void</a:t>
            </a:r>
            <a:r>
              <a:rPr lang="en-US" sz="1400" dirty="0" smtClean="0">
                <a:latin typeface="Consolas" pitchFamily="49" charset="0"/>
                <a:cs typeface="Arial" charset="0"/>
              </a:rPr>
              <a:t> </a:t>
            </a:r>
            <a:r>
              <a:rPr lang="en-US" sz="1400" dirty="0" smtClean="0">
                <a:solidFill>
                  <a:srgbClr val="663300"/>
                </a:solidFill>
                <a:latin typeface="Consolas" pitchFamily="49" charset="0"/>
                <a:cs typeface="Arial" charset="0"/>
              </a:rPr>
              <a:t>push</a:t>
            </a:r>
            <a:r>
              <a:rPr lang="en-US" sz="1400" dirty="0" smtClean="0">
                <a:latin typeface="Consolas" pitchFamily="49" charset="0"/>
                <a:cs typeface="Arial" charset="0"/>
              </a:rPr>
              <a:t>( Type </a:t>
            </a:r>
            <a:r>
              <a:rPr lang="en-US" sz="1400" dirty="0" err="1" smtClean="0">
                <a:latin typeface="Consolas" pitchFamily="49" charset="0"/>
                <a:cs typeface="Arial" charset="0"/>
              </a:rPr>
              <a:t>const</a:t>
            </a:r>
            <a:r>
              <a:rPr lang="en-US" sz="1400" dirty="0" smtClean="0">
                <a:latin typeface="Consolas" pitchFamily="49" charset="0"/>
                <a:cs typeface="Arial" charset="0"/>
              </a:rPr>
              <a:t> &amp; );</a:t>
            </a:r>
          </a:p>
          <a:p>
            <a:pPr>
              <a:buFontTx/>
              <a:buNone/>
            </a:pPr>
            <a:r>
              <a:rPr lang="en-US" sz="1400" dirty="0" smtClean="0">
                <a:latin typeface="Consolas" pitchFamily="49" charset="0"/>
                <a:cs typeface="Arial" charset="0"/>
              </a:rPr>
              <a:t>		        </a:t>
            </a:r>
            <a:r>
              <a:rPr lang="en-US" sz="1400" dirty="0" smtClean="0">
                <a:solidFill>
                  <a:srgbClr val="FF33CC"/>
                </a:solidFill>
                <a:latin typeface="Consolas" pitchFamily="49" charset="0"/>
                <a:cs typeface="Arial" charset="0"/>
              </a:rPr>
              <a:t>Type</a:t>
            </a:r>
            <a:r>
              <a:rPr lang="en-US" sz="1400" dirty="0" smtClean="0">
                <a:latin typeface="Consolas" pitchFamily="49" charset="0"/>
                <a:cs typeface="Arial" charset="0"/>
              </a:rPr>
              <a:t> </a:t>
            </a:r>
            <a:r>
              <a:rPr lang="en-US" sz="1400" dirty="0" smtClean="0">
                <a:solidFill>
                  <a:srgbClr val="663300"/>
                </a:solidFill>
                <a:latin typeface="Consolas" pitchFamily="49" charset="0"/>
                <a:cs typeface="Arial" charset="0"/>
              </a:rPr>
              <a:t>pop</a:t>
            </a:r>
            <a:r>
              <a:rPr lang="en-US" sz="1400" dirty="0" smtClean="0">
                <a:latin typeface="Consolas" pitchFamily="49" charset="0"/>
                <a:cs typeface="Arial" charset="0"/>
              </a:rPr>
              <a:t>();</a:t>
            </a:r>
          </a:p>
          <a:p>
            <a:pPr>
              <a:buFontTx/>
              <a:buNone/>
            </a:pPr>
            <a:r>
              <a:rPr lang="en-US" sz="1400" dirty="0" smtClean="0">
                <a:latin typeface="Consolas" pitchFamily="49" charset="0"/>
                <a:cs typeface="Arial" charset="0"/>
              </a:rPr>
              <a:t>		};</a:t>
            </a:r>
          </a:p>
        </p:txBody>
      </p:sp>
      <p:sp>
        <p:nvSpPr>
          <p:cNvPr id="2150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r>
              <a:rPr lang="en-US" smtClean="0">
                <a:latin typeface="Arial" charset="0"/>
                <a:cs typeface="Arial" charset="0"/>
              </a:rPr>
              <a:t>Constructor</a:t>
            </a:r>
            <a:endParaRPr lang="en-US" sz="3600" smtClean="0">
              <a:latin typeface="Arial" charset="0"/>
              <a:cs typeface="Arial" charset="0"/>
            </a:endParaRPr>
          </a:p>
        </p:txBody>
      </p:sp>
      <p:sp>
        <p:nvSpPr>
          <p:cNvPr id="22531" name="Rectangle 3"/>
          <p:cNvSpPr>
            <a:spLocks noGrp="1" noChangeArrowheads="1"/>
          </p:cNvSpPr>
          <p:nvPr>
            <p:ph type="body" idx="4294967295"/>
          </p:nvPr>
        </p:nvSpPr>
        <p:spPr/>
        <p:txBody>
          <a:bodyPr/>
          <a:lstStyle/>
          <a:p>
            <a:pPr>
              <a:buFont typeface="Arial" charset="0"/>
              <a:buNone/>
            </a:pPr>
            <a:r>
              <a:rPr lang="en-US" smtClean="0">
                <a:latin typeface="Arial" charset="0"/>
                <a:cs typeface="Arial" charset="0"/>
              </a:rPr>
              <a:t>	Before we initialize the values, we will state that</a:t>
            </a:r>
          </a:p>
          <a:p>
            <a:pPr lvl="1"/>
            <a:r>
              <a:rPr lang="en-US" smtClean="0">
                <a:solidFill>
                  <a:srgbClr val="FF0000"/>
                </a:solidFill>
                <a:latin typeface="Consolas" pitchFamily="49" charset="0"/>
                <a:cs typeface="Arial" charset="0"/>
              </a:rPr>
              <a:t>iback</a:t>
            </a:r>
            <a:r>
              <a:rPr lang="en-US" smtClean="0">
                <a:latin typeface="Arial" charset="0"/>
                <a:cs typeface="Arial" charset="0"/>
              </a:rPr>
              <a:t> is the index of the most-recently pushed object</a:t>
            </a:r>
          </a:p>
          <a:p>
            <a:pPr lvl="1"/>
            <a:r>
              <a:rPr lang="en-US" smtClean="0">
                <a:solidFill>
                  <a:srgbClr val="FF0000"/>
                </a:solidFill>
                <a:latin typeface="Consolas" pitchFamily="49" charset="0"/>
                <a:cs typeface="Arial" charset="0"/>
              </a:rPr>
              <a:t>ifront</a:t>
            </a:r>
            <a:r>
              <a:rPr lang="en-US" smtClean="0">
                <a:latin typeface="Arial" charset="0"/>
                <a:cs typeface="Arial" charset="0"/>
              </a:rPr>
              <a:t> is the index of the object at the front of the queue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To push, we will increment </a:t>
            </a:r>
            <a:r>
              <a:rPr lang="en-US" smtClean="0">
                <a:solidFill>
                  <a:srgbClr val="FF0000"/>
                </a:solidFill>
                <a:latin typeface="Consolas" pitchFamily="49" charset="0"/>
                <a:cs typeface="Arial" charset="0"/>
              </a:rPr>
              <a:t>iback</a:t>
            </a:r>
            <a:r>
              <a:rPr lang="en-US" smtClean="0">
                <a:latin typeface="Arial" charset="0"/>
                <a:cs typeface="Arial" charset="0"/>
              </a:rPr>
              <a:t> and place the new item at that location</a:t>
            </a:r>
          </a:p>
          <a:p>
            <a:pPr lvl="1"/>
            <a:r>
              <a:rPr lang="en-US" smtClean="0">
                <a:latin typeface="Arial" charset="0"/>
                <a:cs typeface="Arial" charset="0"/>
              </a:rPr>
              <a:t>To make sense of this, we will initialize</a:t>
            </a:r>
          </a:p>
          <a:p>
            <a:pPr lvl="1">
              <a:buFont typeface="Arial" charset="0"/>
              <a:buNone/>
            </a:pPr>
            <a:r>
              <a:rPr lang="en-US" smtClean="0">
                <a:latin typeface="Arial" charset="0"/>
                <a:cs typeface="Arial" charset="0"/>
              </a:rPr>
              <a:t>			</a:t>
            </a:r>
            <a:r>
              <a:rPr lang="en-US" smtClean="0">
                <a:latin typeface="Consolas" pitchFamily="49" charset="0"/>
                <a:cs typeface="Arial" charset="0"/>
              </a:rPr>
              <a:t>iback = -1;</a:t>
            </a:r>
          </a:p>
          <a:p>
            <a:pPr lvl="1">
              <a:buFont typeface="Arial" charset="0"/>
              <a:buNone/>
            </a:pPr>
            <a:r>
              <a:rPr lang="en-US" smtClean="0">
                <a:latin typeface="Consolas" pitchFamily="49" charset="0"/>
                <a:cs typeface="Arial" charset="0"/>
              </a:rPr>
              <a:t>			ifront = 0;</a:t>
            </a:r>
          </a:p>
          <a:p>
            <a:pPr lvl="1"/>
            <a:r>
              <a:rPr lang="en-US" smtClean="0">
                <a:latin typeface="Arial" charset="0"/>
                <a:cs typeface="Arial" charset="0"/>
              </a:rPr>
              <a:t>After the first push, we will increment </a:t>
            </a:r>
            <a:r>
              <a:rPr lang="en-US" smtClean="0">
                <a:solidFill>
                  <a:srgbClr val="FF0000"/>
                </a:solidFill>
                <a:latin typeface="Consolas" pitchFamily="49" charset="0"/>
                <a:cs typeface="Arial" charset="0"/>
              </a:rPr>
              <a:t>iback</a:t>
            </a:r>
            <a:r>
              <a:rPr lang="en-US" smtClean="0">
                <a:latin typeface="Arial" charset="0"/>
                <a:cs typeface="Arial" charset="0"/>
              </a:rPr>
              <a:t> to </a:t>
            </a:r>
            <a:r>
              <a:rPr lang="en-US" smtClean="0">
                <a:latin typeface="Consolas" pitchFamily="49" charset="0"/>
                <a:cs typeface="Arial" charset="0"/>
              </a:rPr>
              <a:t>0</a:t>
            </a:r>
            <a:r>
              <a:rPr lang="en-US" smtClean="0">
                <a:latin typeface="Arial" charset="0"/>
                <a:cs typeface="Arial" charset="0"/>
              </a:rPr>
              <a:t>, place the pushed item at that location, and now </a:t>
            </a:r>
          </a:p>
          <a:p>
            <a:pPr lvl="1">
              <a:buFont typeface="Arial" charset="0"/>
              <a:buNone/>
            </a:pPr>
            <a:r>
              <a:rPr lang="en-US" smtClean="0">
                <a:latin typeface="Arial" charset="0"/>
                <a:cs typeface="Arial" charset="0"/>
              </a:rPr>
              <a:t>	</a:t>
            </a:r>
          </a:p>
        </p:txBody>
      </p:sp>
      <p:sp>
        <p:nvSpPr>
          <p:cNvPr id="22532"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latin typeface="Arial" charset="0"/>
                <a:cs typeface="Arial" charset="0"/>
              </a:rPr>
              <a:t>Constructor</a:t>
            </a:r>
          </a:p>
        </p:txBody>
      </p:sp>
      <p:sp>
        <p:nvSpPr>
          <p:cNvPr id="2355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Again, we must initialize the values</a:t>
            </a:r>
          </a:p>
          <a:p>
            <a:pPr lvl="1"/>
            <a:r>
              <a:rPr lang="en-US" smtClean="0">
                <a:latin typeface="Arial" charset="0"/>
                <a:cs typeface="Arial" charset="0"/>
              </a:rPr>
              <a:t>We must allocate memory for the array and initialize the member variables</a:t>
            </a:r>
          </a:p>
          <a:p>
            <a:pPr lvl="1"/>
            <a:r>
              <a:rPr lang="en-US" smtClean="0">
                <a:latin typeface="Arial" charset="0"/>
                <a:cs typeface="Arial" charset="0"/>
              </a:rPr>
              <a:t>The call to </a:t>
            </a:r>
            <a:r>
              <a:rPr lang="en-US" smtClean="0">
                <a:latin typeface="Consolas" pitchFamily="49" charset="0"/>
                <a:cs typeface="Arial" charset="0"/>
              </a:rPr>
              <a:t>new Type[array_capacity]</a:t>
            </a:r>
            <a:r>
              <a:rPr lang="en-US" smtClean="0">
                <a:latin typeface="Arial" charset="0"/>
                <a:cs typeface="Arial" charset="0"/>
              </a:rPr>
              <a:t> makes a request to the operating system for </a:t>
            </a:r>
            <a:r>
              <a:rPr lang="en-US" smtClean="0">
                <a:latin typeface="Consolas" pitchFamily="49" charset="0"/>
                <a:cs typeface="Arial" charset="0"/>
              </a:rPr>
              <a:t>array_capacity</a:t>
            </a:r>
            <a:r>
              <a:rPr lang="en-US" smtClean="0">
                <a:latin typeface="Arial" charset="0"/>
                <a:cs typeface="Arial" charset="0"/>
              </a:rPr>
              <a:t> objects</a:t>
            </a:r>
          </a:p>
        </p:txBody>
      </p:sp>
      <p:sp>
        <p:nvSpPr>
          <p:cNvPr id="23556" name="Text Box 5"/>
          <p:cNvSpPr txBox="1">
            <a:spLocks noChangeArrowheads="1"/>
          </p:cNvSpPr>
          <p:nvPr/>
        </p:nvSpPr>
        <p:spPr bwMode="auto">
          <a:xfrm>
            <a:off x="2586038" y="3500438"/>
            <a:ext cx="3663182" cy="3151632"/>
          </a:xfrm>
          <a:prstGeom prst="rect">
            <a:avLst/>
          </a:prstGeom>
          <a:noFill/>
          <a:ln w="9525">
            <a:noFill/>
            <a:miter lim="800000"/>
            <a:headEnd/>
            <a:tailEnd/>
          </a:ln>
        </p:spPr>
        <p:txBody>
          <a:bodyPr wrap="none">
            <a:spAutoFit/>
          </a:bodyPr>
          <a:lstStyle/>
          <a:p>
            <a:pPr eaLnBrk="0" hangingPunct="0">
              <a:spcBef>
                <a:spcPct val="20000"/>
              </a:spcBef>
            </a:pPr>
            <a:r>
              <a:rPr lang="en-US" sz="1400" dirty="0" smtClean="0">
                <a:latin typeface="Consolas" pitchFamily="49" charset="0"/>
              </a:rPr>
              <a:t>#include &lt;algorithm&gt;</a:t>
            </a:r>
          </a:p>
          <a:p>
            <a:pPr eaLnBrk="0" hangingPunct="0">
              <a:spcBef>
                <a:spcPct val="20000"/>
              </a:spcBef>
            </a:pPr>
            <a:r>
              <a:rPr lang="en-US" sz="1400" dirty="0" smtClean="0">
                <a:latin typeface="Consolas" pitchFamily="49" charset="0"/>
              </a:rPr>
              <a:t>// ...</a:t>
            </a:r>
          </a:p>
          <a:p>
            <a:pPr eaLnBrk="0" hangingPunct="0">
              <a:spcBef>
                <a:spcPct val="20000"/>
              </a:spcBef>
            </a:pPr>
            <a:endParaRPr lang="en-US" sz="1400" dirty="0">
              <a:latin typeface="Consolas" pitchFamily="49" charset="0"/>
            </a:endParaRPr>
          </a:p>
          <a:p>
            <a:pPr eaLnBrk="0" hangingPunct="0">
              <a:spcBef>
                <a:spcPct val="20000"/>
              </a:spcBef>
            </a:pPr>
            <a:r>
              <a:rPr lang="en-US" sz="1400" dirty="0" smtClean="0">
                <a:latin typeface="Consolas" pitchFamily="49" charset="0"/>
              </a:rPr>
              <a:t>template </a:t>
            </a:r>
            <a:r>
              <a:rPr lang="en-US" sz="1400" dirty="0">
                <a:latin typeface="Consolas" pitchFamily="49" charset="0"/>
              </a:rPr>
              <a:t>&lt;typename Type&gt;</a:t>
            </a:r>
          </a:p>
          <a:p>
            <a:pPr eaLnBrk="0" hangingPunct="0">
              <a:spcBef>
                <a:spcPct val="20000"/>
              </a:spcBef>
            </a:pPr>
            <a:r>
              <a:rPr lang="en-US" sz="1400" dirty="0">
                <a:latin typeface="Consolas" pitchFamily="49" charset="0"/>
              </a:rPr>
              <a:t>Queue&lt;Type&gt;::Queue( </a:t>
            </a:r>
            <a:r>
              <a:rPr lang="en-US" sz="1400" dirty="0" err="1">
                <a:latin typeface="Consolas" pitchFamily="49" charset="0"/>
              </a:rPr>
              <a:t>int</a:t>
            </a:r>
            <a:r>
              <a:rPr lang="en-US" sz="1400" dirty="0">
                <a:latin typeface="Consolas" pitchFamily="49" charset="0"/>
              </a:rPr>
              <a:t> </a:t>
            </a:r>
            <a:r>
              <a:rPr lang="en-US" sz="1400" dirty="0">
                <a:solidFill>
                  <a:schemeClr val="accent1"/>
                </a:solidFill>
                <a:latin typeface="Consolas" pitchFamily="49" charset="0"/>
              </a:rPr>
              <a:t>n</a:t>
            </a:r>
            <a:r>
              <a:rPr lang="en-US" sz="1400" dirty="0">
                <a:latin typeface="Consolas" pitchFamily="49" charset="0"/>
              </a:rPr>
              <a:t> ):</a:t>
            </a:r>
          </a:p>
          <a:p>
            <a:pPr eaLnBrk="0" hangingPunct="0">
              <a:spcBef>
                <a:spcPct val="20000"/>
              </a:spcBef>
            </a:pPr>
            <a:r>
              <a:rPr lang="en-US" sz="1400" dirty="0" err="1">
                <a:solidFill>
                  <a:srgbClr val="FF0000"/>
                </a:solidFill>
                <a:latin typeface="Consolas" pitchFamily="49" charset="0"/>
              </a:rPr>
              <a:t>queue_size</a:t>
            </a:r>
            <a:r>
              <a:rPr lang="en-US" sz="1400" dirty="0">
                <a:latin typeface="Consolas" pitchFamily="49" charset="0"/>
              </a:rPr>
              <a:t>( 0 ),</a:t>
            </a:r>
          </a:p>
          <a:p>
            <a:pPr eaLnBrk="0" hangingPunct="0">
              <a:spcBef>
                <a:spcPct val="20000"/>
              </a:spcBef>
            </a:pPr>
            <a:r>
              <a:rPr lang="en-US" sz="1400" dirty="0" err="1">
                <a:solidFill>
                  <a:srgbClr val="FF0000"/>
                </a:solidFill>
                <a:latin typeface="Consolas" pitchFamily="49" charset="0"/>
              </a:rPr>
              <a:t>iback</a:t>
            </a:r>
            <a:r>
              <a:rPr lang="en-US" sz="1400" dirty="0">
                <a:latin typeface="Consolas" pitchFamily="49" charset="0"/>
              </a:rPr>
              <a:t>( -1 ),</a:t>
            </a:r>
          </a:p>
          <a:p>
            <a:pPr eaLnBrk="0" hangingPunct="0">
              <a:spcBef>
                <a:spcPct val="20000"/>
              </a:spcBef>
            </a:pPr>
            <a:r>
              <a:rPr lang="en-US" sz="1400" dirty="0" err="1">
                <a:solidFill>
                  <a:srgbClr val="FF0000"/>
                </a:solidFill>
                <a:latin typeface="Consolas" pitchFamily="49" charset="0"/>
              </a:rPr>
              <a:t>ifront</a:t>
            </a:r>
            <a:r>
              <a:rPr lang="en-US" sz="1400" dirty="0">
                <a:latin typeface="Consolas" pitchFamily="49" charset="0"/>
              </a:rPr>
              <a:t>( 0 ),</a:t>
            </a:r>
          </a:p>
          <a:p>
            <a:pPr eaLnBrk="0" hangingPunct="0">
              <a:spcBef>
                <a:spcPct val="20000"/>
              </a:spcBef>
            </a:pPr>
            <a:r>
              <a:rPr lang="en-US" sz="1400" dirty="0" err="1">
                <a:solidFill>
                  <a:srgbClr val="FF0000"/>
                </a:solidFill>
                <a:latin typeface="Consolas" pitchFamily="49" charset="0"/>
              </a:rPr>
              <a:t>array_capacity</a:t>
            </a:r>
            <a:r>
              <a:rPr lang="en-US" sz="1400" dirty="0">
                <a:latin typeface="Consolas" pitchFamily="49" charset="0"/>
              </a:rPr>
              <a:t>( </a:t>
            </a:r>
            <a:r>
              <a:rPr lang="en-US" sz="1400" dirty="0" err="1">
                <a:latin typeface="Consolas" pitchFamily="49" charset="0"/>
              </a:rPr>
              <a:t>std</a:t>
            </a:r>
            <a:r>
              <a:rPr lang="en-US" sz="1400" dirty="0">
                <a:latin typeface="Consolas" pitchFamily="49" charset="0"/>
              </a:rPr>
              <a:t>::max(1, </a:t>
            </a:r>
            <a:r>
              <a:rPr lang="en-US" sz="1400" dirty="0">
                <a:solidFill>
                  <a:schemeClr val="accent1"/>
                </a:solidFill>
                <a:latin typeface="Consolas" pitchFamily="49" charset="0"/>
              </a:rPr>
              <a:t>n</a:t>
            </a:r>
            <a:r>
              <a:rPr lang="en-US" sz="1400" dirty="0">
                <a:latin typeface="Consolas" pitchFamily="49" charset="0"/>
              </a:rPr>
              <a:t>) ),</a:t>
            </a:r>
          </a:p>
          <a:p>
            <a:pPr eaLnBrk="0" hangingPunct="0">
              <a:spcBef>
                <a:spcPct val="20000"/>
              </a:spcBef>
            </a:pPr>
            <a:r>
              <a:rPr lang="en-US" sz="1400" dirty="0">
                <a:solidFill>
                  <a:srgbClr val="FF0000"/>
                </a:solidFill>
                <a:latin typeface="Consolas" pitchFamily="49" charset="0"/>
              </a:rPr>
              <a:t>array</a:t>
            </a:r>
            <a:r>
              <a:rPr lang="en-US" sz="1400" dirty="0">
                <a:latin typeface="Consolas" pitchFamily="49" charset="0"/>
              </a:rPr>
              <a:t>( new Type[</a:t>
            </a:r>
            <a:r>
              <a:rPr lang="en-US" sz="1400" dirty="0" err="1">
                <a:solidFill>
                  <a:srgbClr val="FF0000"/>
                </a:solidFill>
                <a:latin typeface="Consolas" pitchFamily="49" charset="0"/>
              </a:rPr>
              <a:t>array_capacity</a:t>
            </a:r>
            <a:r>
              <a:rPr lang="en-US" sz="1400" dirty="0">
                <a:latin typeface="Consolas" pitchFamily="49" charset="0"/>
              </a:rPr>
              <a:t>] </a:t>
            </a:r>
            <a:r>
              <a:rPr lang="en-US" sz="1400" dirty="0" smtClean="0">
                <a:latin typeface="Consolas" pitchFamily="49" charset="0"/>
              </a:rPr>
              <a:t>) {</a:t>
            </a:r>
            <a:endParaRPr lang="en-US" sz="1400" dirty="0">
              <a:latin typeface="Consolas" pitchFamily="49" charset="0"/>
            </a:endParaRPr>
          </a:p>
          <a:p>
            <a:pPr eaLnBrk="0" hangingPunct="0">
              <a:spcBef>
                <a:spcPct val="20000"/>
              </a:spcBef>
            </a:pPr>
            <a:r>
              <a:rPr lang="en-US" sz="1400" dirty="0" smtClean="0">
                <a:latin typeface="Consolas" pitchFamily="49" charset="0"/>
              </a:rPr>
              <a:t>    </a:t>
            </a:r>
            <a:r>
              <a:rPr lang="en-US" sz="1400" dirty="0">
                <a:latin typeface="Consolas" pitchFamily="49" charset="0"/>
              </a:rPr>
              <a:t>// Empty constructor</a:t>
            </a:r>
          </a:p>
          <a:p>
            <a:pPr eaLnBrk="0" hangingPunct="0">
              <a:spcBef>
                <a:spcPct val="20000"/>
              </a:spcBef>
            </a:pPr>
            <a:r>
              <a:rPr lang="en-US" sz="1400" dirty="0">
                <a:latin typeface="Consolas" pitchFamily="49" charset="0"/>
              </a:rPr>
              <a:t>}</a:t>
            </a:r>
          </a:p>
        </p:txBody>
      </p:sp>
      <p:sp>
        <p:nvSpPr>
          <p:cNvPr id="23557"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smtClean="0">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This topic discusses the concept of a queue:</a:t>
            </a:r>
          </a:p>
          <a:p>
            <a:pPr lvl="1"/>
            <a:r>
              <a:rPr lang="en-US" smtClean="0">
                <a:latin typeface="Arial" charset="0"/>
                <a:cs typeface="Arial" charset="0"/>
              </a:rPr>
              <a:t>Description of an Abstract Queue</a:t>
            </a:r>
          </a:p>
          <a:p>
            <a:pPr lvl="1"/>
            <a:r>
              <a:rPr lang="en-US" smtClean="0">
                <a:latin typeface="Arial" charset="0"/>
                <a:cs typeface="Arial" charset="0"/>
              </a:rPr>
              <a:t>List applications</a:t>
            </a:r>
          </a:p>
          <a:p>
            <a:pPr lvl="1"/>
            <a:r>
              <a:rPr lang="en-US" smtClean="0">
                <a:latin typeface="Arial" charset="0"/>
                <a:cs typeface="Arial" charset="0"/>
              </a:rPr>
              <a:t>Implementation</a:t>
            </a:r>
          </a:p>
          <a:p>
            <a:pPr lvl="1"/>
            <a:r>
              <a:rPr lang="en-US" smtClean="0">
                <a:latin typeface="Arial" charset="0"/>
                <a:cs typeface="Arial" charset="0"/>
              </a:rPr>
              <a:t>Queuing theory</a:t>
            </a:r>
          </a:p>
          <a:p>
            <a:pPr lvl="1"/>
            <a:r>
              <a:rPr lang="en-US" smtClean="0">
                <a:latin typeface="Arial" charset="0"/>
                <a:cs typeface="Arial" charset="0"/>
              </a:rPr>
              <a:t>Standard Template Library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p:txBody>
          <a:bodyPr/>
          <a:lstStyle/>
          <a:p>
            <a:r>
              <a:rPr lang="en-US" smtClean="0">
                <a:latin typeface="Arial" charset="0"/>
                <a:cs typeface="Arial" charset="0"/>
              </a:rPr>
              <a:t>Constructor</a:t>
            </a:r>
          </a:p>
        </p:txBody>
      </p:sp>
      <p:sp>
        <p:nvSpPr>
          <p:cNvPr id="24579" name="Rectangle 3"/>
          <p:cNvSpPr>
            <a:spLocks noGrp="1" noChangeArrowheads="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Reminder:</a:t>
            </a:r>
          </a:p>
          <a:p>
            <a:pPr lvl="1"/>
            <a:r>
              <a:rPr lang="en-US" smtClean="0">
                <a:latin typeface="Arial" charset="0"/>
                <a:cs typeface="Arial" charset="0"/>
              </a:rPr>
              <a:t>Initialization is performed in the order specified in the class declaration</a:t>
            </a:r>
          </a:p>
          <a:p>
            <a:pPr>
              <a:buFontTx/>
              <a:buNone/>
            </a:pPr>
            <a:endParaRPr lang="en-US" sz="1400" smtClean="0">
              <a:latin typeface="Consolas" pitchFamily="49" charset="0"/>
              <a:cs typeface="Arial" charset="0"/>
            </a:endParaRPr>
          </a:p>
          <a:p>
            <a:pPr>
              <a:buFontTx/>
              <a:buNone/>
            </a:pPr>
            <a:endParaRPr lang="en-US" sz="1600" smtClean="0">
              <a:latin typeface="Consolas" pitchFamily="49" charset="0"/>
              <a:cs typeface="Arial" charset="0"/>
            </a:endParaRPr>
          </a:p>
        </p:txBody>
      </p:sp>
      <p:sp>
        <p:nvSpPr>
          <p:cNvPr id="24580" name="Text Box 4"/>
          <p:cNvSpPr txBox="1">
            <a:spLocks noChangeArrowheads="1"/>
          </p:cNvSpPr>
          <p:nvPr/>
        </p:nvSpPr>
        <p:spPr bwMode="auto">
          <a:xfrm>
            <a:off x="4787900" y="2636838"/>
            <a:ext cx="4303713" cy="4248150"/>
          </a:xfrm>
          <a:prstGeom prst="rect">
            <a:avLst/>
          </a:prstGeom>
          <a:noFill/>
          <a:ln w="9525">
            <a:noFill/>
            <a:miter lim="800000"/>
            <a:headEnd/>
            <a:tailEnd/>
          </a:ln>
        </p:spPr>
        <p:txBody>
          <a:bodyPr>
            <a:spAutoFit/>
          </a:bodyPr>
          <a:lstStyle/>
          <a:p>
            <a:r>
              <a:rPr lang="en-US" sz="1600" dirty="0">
                <a:latin typeface="Consolas" pitchFamily="49" charset="0"/>
              </a:rPr>
              <a:t>template &lt;typename Type&gt;</a:t>
            </a:r>
          </a:p>
          <a:p>
            <a:r>
              <a:rPr lang="en-US" sz="1600" dirty="0">
                <a:latin typeface="Consolas" pitchFamily="49" charset="0"/>
              </a:rPr>
              <a:t>class Queue {</a:t>
            </a:r>
          </a:p>
          <a:p>
            <a:r>
              <a:rPr lang="en-US" sz="1600" dirty="0">
                <a:latin typeface="Consolas" pitchFamily="49" charset="0"/>
              </a:rPr>
              <a:t>    private:</a:t>
            </a:r>
          </a:p>
          <a:p>
            <a:r>
              <a:rPr lang="en-US" sz="1600" dirty="0">
                <a:latin typeface="Consolas" pitchFamily="49" charset="0"/>
              </a:rPr>
              <a:t>        </a:t>
            </a:r>
            <a:r>
              <a:rPr lang="en-US" sz="1600" dirty="0" err="1">
                <a:latin typeface="Consolas" pitchFamily="49" charset="0"/>
              </a:rPr>
              <a:t>int</a:t>
            </a:r>
            <a:r>
              <a:rPr lang="en-US" sz="1600" dirty="0">
                <a:latin typeface="Consolas" pitchFamily="49" charset="0"/>
              </a:rPr>
              <a:t> </a:t>
            </a:r>
            <a:r>
              <a:rPr lang="en-US" sz="1600" dirty="0" err="1">
                <a:solidFill>
                  <a:srgbClr val="FF0000"/>
                </a:solidFill>
                <a:latin typeface="Consolas" pitchFamily="49" charset="0"/>
              </a:rPr>
              <a:t>queue_size</a:t>
            </a:r>
            <a:r>
              <a:rPr lang="en-US" sz="1600" dirty="0">
                <a:latin typeface="Consolas" pitchFamily="49" charset="0"/>
              </a:rPr>
              <a:t>;</a:t>
            </a:r>
          </a:p>
          <a:p>
            <a:r>
              <a:rPr lang="en-US" sz="1600" dirty="0">
                <a:latin typeface="Consolas" pitchFamily="49" charset="0"/>
              </a:rPr>
              <a:t>        </a:t>
            </a:r>
            <a:r>
              <a:rPr lang="en-US" sz="1600" dirty="0" err="1">
                <a:latin typeface="Consolas" pitchFamily="49" charset="0"/>
              </a:rPr>
              <a:t>int</a:t>
            </a:r>
            <a:r>
              <a:rPr lang="en-US" sz="1600" dirty="0">
                <a:latin typeface="Consolas" pitchFamily="49" charset="0"/>
              </a:rPr>
              <a:t> </a:t>
            </a:r>
            <a:r>
              <a:rPr lang="en-US" sz="1600" dirty="0" err="1">
                <a:solidFill>
                  <a:srgbClr val="FF0000"/>
                </a:solidFill>
                <a:latin typeface="Consolas" pitchFamily="49" charset="0"/>
              </a:rPr>
              <a:t>iback</a:t>
            </a:r>
            <a:r>
              <a:rPr lang="en-US" sz="1600" dirty="0">
                <a:latin typeface="Consolas" pitchFamily="49" charset="0"/>
              </a:rPr>
              <a:t>;</a:t>
            </a:r>
          </a:p>
          <a:p>
            <a:r>
              <a:rPr lang="en-US" sz="1600" dirty="0">
                <a:latin typeface="Consolas" pitchFamily="49" charset="0"/>
              </a:rPr>
              <a:t>        </a:t>
            </a:r>
            <a:r>
              <a:rPr lang="en-US" sz="1600" dirty="0" err="1">
                <a:latin typeface="Consolas" pitchFamily="49" charset="0"/>
              </a:rPr>
              <a:t>int</a:t>
            </a:r>
            <a:r>
              <a:rPr lang="en-US" sz="1600" dirty="0">
                <a:latin typeface="Consolas" pitchFamily="49" charset="0"/>
              </a:rPr>
              <a:t> </a:t>
            </a:r>
            <a:r>
              <a:rPr lang="en-US" sz="1600" dirty="0" err="1">
                <a:solidFill>
                  <a:srgbClr val="FF0000"/>
                </a:solidFill>
                <a:latin typeface="Consolas" pitchFamily="49" charset="0"/>
              </a:rPr>
              <a:t>ifront</a:t>
            </a:r>
            <a:r>
              <a:rPr lang="en-US" sz="1600" dirty="0">
                <a:latin typeface="Consolas" pitchFamily="49" charset="0"/>
              </a:rPr>
              <a:t>;</a:t>
            </a:r>
          </a:p>
          <a:p>
            <a:r>
              <a:rPr lang="en-US" sz="1600" dirty="0">
                <a:latin typeface="Consolas" pitchFamily="49" charset="0"/>
              </a:rPr>
              <a:t>        </a:t>
            </a:r>
            <a:r>
              <a:rPr lang="en-US" sz="1600" dirty="0" err="1">
                <a:latin typeface="Consolas" pitchFamily="49" charset="0"/>
              </a:rPr>
              <a:t>int</a:t>
            </a:r>
            <a:r>
              <a:rPr lang="en-US" sz="1600" dirty="0">
                <a:latin typeface="Consolas" pitchFamily="49" charset="0"/>
              </a:rPr>
              <a:t> </a:t>
            </a:r>
            <a:r>
              <a:rPr lang="en-US" sz="1600" dirty="0" err="1">
                <a:solidFill>
                  <a:srgbClr val="FF0000"/>
                </a:solidFill>
                <a:latin typeface="Consolas" pitchFamily="49" charset="0"/>
              </a:rPr>
              <a:t>array_capacity</a:t>
            </a:r>
            <a:r>
              <a:rPr lang="en-US" sz="1600" dirty="0">
                <a:latin typeface="Consolas" pitchFamily="49" charset="0"/>
              </a:rPr>
              <a:t>;</a:t>
            </a:r>
          </a:p>
          <a:p>
            <a:r>
              <a:rPr lang="en-US" sz="1600" dirty="0">
                <a:latin typeface="Consolas" pitchFamily="49" charset="0"/>
              </a:rPr>
              <a:t>        Type *</a:t>
            </a:r>
            <a:r>
              <a:rPr lang="en-US" sz="1600" dirty="0">
                <a:solidFill>
                  <a:srgbClr val="FF0000"/>
                </a:solidFill>
                <a:latin typeface="Consolas" pitchFamily="49" charset="0"/>
              </a:rPr>
              <a:t>array</a:t>
            </a:r>
            <a:r>
              <a:rPr lang="en-US" sz="1600" dirty="0">
                <a:latin typeface="Consolas" pitchFamily="49" charset="0"/>
              </a:rPr>
              <a:t>;</a:t>
            </a:r>
          </a:p>
          <a:p>
            <a:r>
              <a:rPr lang="en-US" sz="1600" dirty="0">
                <a:latin typeface="Consolas" pitchFamily="49" charset="0"/>
              </a:rPr>
              <a:t>    public:</a:t>
            </a:r>
          </a:p>
          <a:p>
            <a:r>
              <a:rPr lang="en-US" sz="1600" dirty="0">
                <a:latin typeface="Consolas" pitchFamily="49" charset="0"/>
              </a:rPr>
              <a:t>        </a:t>
            </a:r>
            <a:r>
              <a:rPr lang="en-US" sz="1600" dirty="0">
                <a:solidFill>
                  <a:srgbClr val="663300"/>
                </a:solidFill>
                <a:latin typeface="Consolas" pitchFamily="49" charset="0"/>
              </a:rPr>
              <a:t>Queue</a:t>
            </a:r>
            <a:r>
              <a:rPr lang="en-US" sz="1600" dirty="0">
                <a:latin typeface="Consolas" pitchFamily="49" charset="0"/>
              </a:rPr>
              <a:t>( </a:t>
            </a:r>
            <a:r>
              <a:rPr lang="en-US" sz="1600" dirty="0" err="1">
                <a:latin typeface="Consolas" pitchFamily="49" charset="0"/>
              </a:rPr>
              <a:t>int</a:t>
            </a:r>
            <a:r>
              <a:rPr lang="en-US" sz="1600" dirty="0">
                <a:latin typeface="Consolas" pitchFamily="49" charset="0"/>
              </a:rPr>
              <a:t> = 10 );</a:t>
            </a:r>
          </a:p>
          <a:p>
            <a:r>
              <a:rPr lang="en-US" sz="1600" dirty="0">
                <a:latin typeface="Consolas" pitchFamily="49" charset="0"/>
              </a:rPr>
              <a:t>        </a:t>
            </a:r>
            <a:r>
              <a:rPr lang="en-US" sz="1600" dirty="0">
                <a:solidFill>
                  <a:srgbClr val="663300"/>
                </a:solidFill>
                <a:latin typeface="Consolas" pitchFamily="49" charset="0"/>
              </a:rPr>
              <a:t>~Queue</a:t>
            </a:r>
            <a:r>
              <a:rPr lang="en-US" sz="1600" dirty="0">
                <a:latin typeface="Consolas" pitchFamily="49" charset="0"/>
              </a:rPr>
              <a:t>();</a:t>
            </a:r>
          </a:p>
          <a:p>
            <a:r>
              <a:rPr lang="en-US" sz="1600" dirty="0">
                <a:latin typeface="Consolas" pitchFamily="49" charset="0"/>
              </a:rPr>
              <a:t>        </a:t>
            </a:r>
            <a:r>
              <a:rPr lang="en-US" sz="1600" dirty="0" err="1">
                <a:solidFill>
                  <a:srgbClr val="FF33CC"/>
                </a:solidFill>
                <a:latin typeface="Consolas" pitchFamily="49" charset="0"/>
              </a:rPr>
              <a:t>bool</a:t>
            </a:r>
            <a:r>
              <a:rPr lang="en-US" sz="1600" dirty="0">
                <a:latin typeface="Consolas" pitchFamily="49" charset="0"/>
              </a:rPr>
              <a:t> </a:t>
            </a:r>
            <a:r>
              <a:rPr lang="en-US" sz="1600" dirty="0">
                <a:solidFill>
                  <a:srgbClr val="663300"/>
                </a:solidFill>
                <a:latin typeface="Consolas" pitchFamily="49" charset="0"/>
              </a:rPr>
              <a:t>empty</a:t>
            </a:r>
            <a:r>
              <a:rPr lang="en-US" sz="1600" dirty="0">
                <a:latin typeface="Consolas" pitchFamily="49" charset="0"/>
              </a:rPr>
              <a:t>() </a:t>
            </a:r>
            <a:r>
              <a:rPr lang="en-US" sz="1600" dirty="0" err="1">
                <a:latin typeface="Consolas" pitchFamily="49" charset="0"/>
              </a:rPr>
              <a:t>const</a:t>
            </a:r>
            <a:r>
              <a:rPr lang="en-US" sz="1600" dirty="0">
                <a:latin typeface="Consolas" pitchFamily="49" charset="0"/>
              </a:rPr>
              <a:t>;</a:t>
            </a:r>
          </a:p>
          <a:p>
            <a:r>
              <a:rPr lang="en-US" sz="1600" dirty="0">
                <a:latin typeface="Consolas" pitchFamily="49" charset="0"/>
              </a:rPr>
              <a:t>        </a:t>
            </a:r>
            <a:r>
              <a:rPr lang="en-US" sz="1600" dirty="0">
                <a:solidFill>
                  <a:srgbClr val="FF33CC"/>
                </a:solidFill>
                <a:latin typeface="Consolas" pitchFamily="49" charset="0"/>
              </a:rPr>
              <a:t>Type</a:t>
            </a:r>
            <a:r>
              <a:rPr lang="en-US" sz="1600" dirty="0">
                <a:latin typeface="Consolas" pitchFamily="49" charset="0"/>
              </a:rPr>
              <a:t> </a:t>
            </a:r>
            <a:r>
              <a:rPr lang="en-US" sz="1600" dirty="0">
                <a:solidFill>
                  <a:srgbClr val="663300"/>
                </a:solidFill>
                <a:latin typeface="Consolas" pitchFamily="49" charset="0"/>
              </a:rPr>
              <a:t>top</a:t>
            </a:r>
            <a:r>
              <a:rPr lang="en-US" sz="1600" dirty="0">
                <a:latin typeface="Consolas" pitchFamily="49" charset="0"/>
              </a:rPr>
              <a:t>() </a:t>
            </a:r>
            <a:r>
              <a:rPr lang="en-US" sz="1600" dirty="0" err="1">
                <a:latin typeface="Consolas" pitchFamily="49" charset="0"/>
              </a:rPr>
              <a:t>const</a:t>
            </a:r>
            <a:r>
              <a:rPr lang="en-US" sz="1600" dirty="0">
                <a:latin typeface="Consolas" pitchFamily="49" charset="0"/>
              </a:rPr>
              <a:t>;</a:t>
            </a:r>
          </a:p>
          <a:p>
            <a:r>
              <a:rPr lang="en-US" sz="1600" dirty="0">
                <a:latin typeface="Consolas" pitchFamily="49" charset="0"/>
              </a:rPr>
              <a:t>        </a:t>
            </a:r>
            <a:r>
              <a:rPr lang="en-US" sz="1600" dirty="0">
                <a:solidFill>
                  <a:srgbClr val="FF33CC"/>
                </a:solidFill>
                <a:latin typeface="Consolas" pitchFamily="49" charset="0"/>
              </a:rPr>
              <a:t>void</a:t>
            </a:r>
            <a:r>
              <a:rPr lang="en-US" sz="1600" dirty="0">
                <a:latin typeface="Consolas" pitchFamily="49" charset="0"/>
              </a:rPr>
              <a:t> </a:t>
            </a:r>
            <a:r>
              <a:rPr lang="en-US" sz="1600" dirty="0">
                <a:solidFill>
                  <a:srgbClr val="663300"/>
                </a:solidFill>
                <a:latin typeface="Consolas" pitchFamily="49" charset="0"/>
              </a:rPr>
              <a:t>push</a:t>
            </a:r>
            <a:r>
              <a:rPr lang="en-US" sz="1600" dirty="0">
                <a:latin typeface="Consolas" pitchFamily="49" charset="0"/>
              </a:rPr>
              <a:t>( </a:t>
            </a:r>
            <a:r>
              <a:rPr lang="en-US" sz="1600" dirty="0" smtClean="0">
                <a:latin typeface="Consolas" pitchFamily="49" charset="0"/>
              </a:rPr>
              <a:t>Type </a:t>
            </a:r>
            <a:r>
              <a:rPr lang="en-US" sz="1600" dirty="0" err="1" smtClean="0">
                <a:latin typeface="Consolas" pitchFamily="49" charset="0"/>
              </a:rPr>
              <a:t>const</a:t>
            </a:r>
            <a:r>
              <a:rPr lang="en-US" sz="1600" dirty="0" smtClean="0">
                <a:latin typeface="Consolas" pitchFamily="49" charset="0"/>
              </a:rPr>
              <a:t> </a:t>
            </a:r>
            <a:r>
              <a:rPr lang="en-US" sz="1600" dirty="0">
                <a:latin typeface="Consolas" pitchFamily="49" charset="0"/>
              </a:rPr>
              <a:t>&amp; );</a:t>
            </a:r>
          </a:p>
          <a:p>
            <a:r>
              <a:rPr lang="en-US" sz="1600" dirty="0">
                <a:latin typeface="Consolas" pitchFamily="49" charset="0"/>
              </a:rPr>
              <a:t>        </a:t>
            </a:r>
            <a:r>
              <a:rPr lang="en-US" sz="1600" dirty="0">
                <a:solidFill>
                  <a:srgbClr val="FF33CC"/>
                </a:solidFill>
                <a:latin typeface="Consolas" pitchFamily="49" charset="0"/>
              </a:rPr>
              <a:t>Type</a:t>
            </a:r>
            <a:r>
              <a:rPr lang="en-US" sz="1600" dirty="0">
                <a:latin typeface="Consolas" pitchFamily="49" charset="0"/>
              </a:rPr>
              <a:t> </a:t>
            </a:r>
            <a:r>
              <a:rPr lang="en-US" sz="1600" dirty="0">
                <a:solidFill>
                  <a:srgbClr val="663300"/>
                </a:solidFill>
                <a:latin typeface="Consolas" pitchFamily="49" charset="0"/>
              </a:rPr>
              <a:t>pop</a:t>
            </a:r>
            <a:r>
              <a:rPr lang="en-US" sz="1600" dirty="0">
                <a:latin typeface="Consolas" pitchFamily="49" charset="0"/>
              </a:rPr>
              <a:t>();</a:t>
            </a:r>
          </a:p>
          <a:p>
            <a:r>
              <a:rPr lang="en-US" sz="1600" dirty="0">
                <a:latin typeface="Consolas" pitchFamily="49" charset="0"/>
              </a:rPr>
              <a:t>};</a:t>
            </a:r>
          </a:p>
          <a:p>
            <a:endParaRPr lang="en-US" sz="1600" dirty="0">
              <a:latin typeface="Consolas" pitchFamily="49" charset="0"/>
            </a:endParaRPr>
          </a:p>
        </p:txBody>
      </p:sp>
      <p:sp>
        <p:nvSpPr>
          <p:cNvPr id="24581" name="Text Box 5"/>
          <p:cNvSpPr txBox="1">
            <a:spLocks noChangeArrowheads="1"/>
          </p:cNvSpPr>
          <p:nvPr/>
        </p:nvSpPr>
        <p:spPr bwMode="auto">
          <a:xfrm>
            <a:off x="785813" y="3500438"/>
            <a:ext cx="3887787" cy="2997200"/>
          </a:xfrm>
          <a:prstGeom prst="rect">
            <a:avLst/>
          </a:prstGeom>
          <a:noFill/>
          <a:ln w="9525">
            <a:noFill/>
            <a:miter lim="800000"/>
            <a:headEnd/>
            <a:tailEnd/>
          </a:ln>
        </p:spPr>
        <p:txBody>
          <a:bodyPr wrap="none">
            <a:spAutoFit/>
          </a:bodyPr>
          <a:lstStyle/>
          <a:p>
            <a:pPr eaLnBrk="0" hangingPunct="0">
              <a:spcBef>
                <a:spcPct val="20000"/>
              </a:spcBef>
            </a:pPr>
            <a:r>
              <a:rPr lang="en-US" sz="1600" dirty="0">
                <a:latin typeface="Consolas" pitchFamily="49" charset="0"/>
              </a:rPr>
              <a:t>template &lt;typename Type&gt;</a:t>
            </a:r>
          </a:p>
          <a:p>
            <a:pPr eaLnBrk="0" hangingPunct="0">
              <a:spcBef>
                <a:spcPct val="20000"/>
              </a:spcBef>
            </a:pPr>
            <a:r>
              <a:rPr lang="en-US" sz="1600" dirty="0">
                <a:latin typeface="Consolas" pitchFamily="49" charset="0"/>
              </a:rPr>
              <a:t>Queue&lt;Type&gt;::Queue( </a:t>
            </a:r>
            <a:r>
              <a:rPr lang="en-US" sz="1600" dirty="0" err="1">
                <a:latin typeface="Consolas" pitchFamily="49" charset="0"/>
              </a:rPr>
              <a:t>int</a:t>
            </a:r>
            <a:r>
              <a:rPr lang="en-US" sz="1600" dirty="0">
                <a:latin typeface="Consolas" pitchFamily="49" charset="0"/>
              </a:rPr>
              <a:t> </a:t>
            </a:r>
            <a:r>
              <a:rPr lang="en-US" sz="1600" dirty="0">
                <a:solidFill>
                  <a:schemeClr val="accent1"/>
                </a:solidFill>
                <a:latin typeface="Consolas" pitchFamily="49" charset="0"/>
              </a:rPr>
              <a:t>n</a:t>
            </a:r>
            <a:r>
              <a:rPr lang="en-US" sz="1600" dirty="0">
                <a:latin typeface="Consolas" pitchFamily="49" charset="0"/>
              </a:rPr>
              <a:t> ):</a:t>
            </a:r>
          </a:p>
          <a:p>
            <a:pPr eaLnBrk="0" hangingPunct="0">
              <a:spcBef>
                <a:spcPct val="20000"/>
              </a:spcBef>
            </a:pPr>
            <a:r>
              <a:rPr lang="en-US" sz="1600" dirty="0" err="1">
                <a:solidFill>
                  <a:srgbClr val="FF0000"/>
                </a:solidFill>
                <a:latin typeface="Consolas" pitchFamily="49" charset="0"/>
              </a:rPr>
              <a:t>queue_size</a:t>
            </a:r>
            <a:r>
              <a:rPr lang="en-US" sz="1600" dirty="0">
                <a:latin typeface="Consolas" pitchFamily="49" charset="0"/>
              </a:rPr>
              <a:t>( 0 ),</a:t>
            </a:r>
          </a:p>
          <a:p>
            <a:pPr eaLnBrk="0" hangingPunct="0">
              <a:spcBef>
                <a:spcPct val="20000"/>
              </a:spcBef>
            </a:pPr>
            <a:r>
              <a:rPr lang="en-US" sz="1600" dirty="0" err="1">
                <a:solidFill>
                  <a:srgbClr val="FF0000"/>
                </a:solidFill>
                <a:latin typeface="Consolas" pitchFamily="49" charset="0"/>
              </a:rPr>
              <a:t>iback</a:t>
            </a:r>
            <a:r>
              <a:rPr lang="en-US" sz="1600" dirty="0">
                <a:latin typeface="Consolas" pitchFamily="49" charset="0"/>
              </a:rPr>
              <a:t>( -1 ),</a:t>
            </a:r>
          </a:p>
          <a:p>
            <a:pPr eaLnBrk="0" hangingPunct="0">
              <a:spcBef>
                <a:spcPct val="20000"/>
              </a:spcBef>
            </a:pPr>
            <a:r>
              <a:rPr lang="en-US" sz="1600" dirty="0" err="1">
                <a:solidFill>
                  <a:srgbClr val="FF0000"/>
                </a:solidFill>
                <a:latin typeface="Consolas" pitchFamily="49" charset="0"/>
              </a:rPr>
              <a:t>ifront</a:t>
            </a:r>
            <a:r>
              <a:rPr lang="en-US" sz="1600" dirty="0">
                <a:latin typeface="Consolas" pitchFamily="49" charset="0"/>
              </a:rPr>
              <a:t>( 0 ),</a:t>
            </a:r>
          </a:p>
          <a:p>
            <a:pPr eaLnBrk="0" hangingPunct="0">
              <a:spcBef>
                <a:spcPct val="20000"/>
              </a:spcBef>
            </a:pPr>
            <a:r>
              <a:rPr lang="en-US" sz="1600" dirty="0" err="1">
                <a:solidFill>
                  <a:srgbClr val="FF0000"/>
                </a:solidFill>
                <a:latin typeface="Consolas" pitchFamily="49" charset="0"/>
              </a:rPr>
              <a:t>array_capacity</a:t>
            </a:r>
            <a:r>
              <a:rPr lang="en-US" sz="1600" dirty="0">
                <a:latin typeface="Consolas" pitchFamily="49" charset="0"/>
              </a:rPr>
              <a:t>( </a:t>
            </a:r>
            <a:r>
              <a:rPr lang="en-US" sz="1600" dirty="0" err="1">
                <a:latin typeface="Consolas" pitchFamily="49" charset="0"/>
              </a:rPr>
              <a:t>std</a:t>
            </a:r>
            <a:r>
              <a:rPr lang="en-US" sz="1600" dirty="0">
                <a:latin typeface="Consolas" pitchFamily="49" charset="0"/>
              </a:rPr>
              <a:t>::max(1, </a:t>
            </a:r>
            <a:r>
              <a:rPr lang="en-US" sz="1600" dirty="0">
                <a:solidFill>
                  <a:schemeClr val="accent1"/>
                </a:solidFill>
                <a:latin typeface="Consolas" pitchFamily="49" charset="0"/>
              </a:rPr>
              <a:t>n</a:t>
            </a:r>
            <a:r>
              <a:rPr lang="en-US" sz="1600" dirty="0">
                <a:latin typeface="Consolas" pitchFamily="49" charset="0"/>
              </a:rPr>
              <a:t>) ),</a:t>
            </a:r>
          </a:p>
          <a:p>
            <a:pPr eaLnBrk="0" hangingPunct="0">
              <a:spcBef>
                <a:spcPct val="20000"/>
              </a:spcBef>
            </a:pPr>
            <a:r>
              <a:rPr lang="en-US" sz="1600" dirty="0">
                <a:solidFill>
                  <a:srgbClr val="FF0000"/>
                </a:solidFill>
                <a:latin typeface="Consolas" pitchFamily="49" charset="0"/>
              </a:rPr>
              <a:t>array</a:t>
            </a:r>
            <a:r>
              <a:rPr lang="en-US" sz="1600" dirty="0">
                <a:latin typeface="Consolas" pitchFamily="49" charset="0"/>
              </a:rPr>
              <a:t>( new Type[</a:t>
            </a:r>
            <a:r>
              <a:rPr lang="en-US" sz="1600" dirty="0" err="1">
                <a:solidFill>
                  <a:srgbClr val="FF0000"/>
                </a:solidFill>
                <a:latin typeface="Consolas" pitchFamily="49" charset="0"/>
              </a:rPr>
              <a:t>array_capacity</a:t>
            </a:r>
            <a:r>
              <a:rPr lang="en-US" sz="1600" dirty="0">
                <a:latin typeface="Consolas" pitchFamily="49" charset="0"/>
              </a:rPr>
              <a:t>] )</a:t>
            </a:r>
          </a:p>
          <a:p>
            <a:pPr eaLnBrk="0" hangingPunct="0">
              <a:spcBef>
                <a:spcPct val="20000"/>
              </a:spcBef>
            </a:pPr>
            <a:r>
              <a:rPr lang="en-US" sz="1600" dirty="0">
                <a:latin typeface="Consolas" pitchFamily="49" charset="0"/>
              </a:rPr>
              <a:t>{</a:t>
            </a:r>
          </a:p>
          <a:p>
            <a:pPr eaLnBrk="0" hangingPunct="0">
              <a:spcBef>
                <a:spcPct val="20000"/>
              </a:spcBef>
            </a:pPr>
            <a:r>
              <a:rPr lang="en-US" sz="1600" dirty="0">
                <a:latin typeface="Consolas" pitchFamily="49" charset="0"/>
              </a:rPr>
              <a:t>    // Empty constructor</a:t>
            </a:r>
          </a:p>
          <a:p>
            <a:pPr eaLnBrk="0" hangingPunct="0">
              <a:spcBef>
                <a:spcPct val="20000"/>
              </a:spcBef>
            </a:pPr>
            <a:r>
              <a:rPr lang="en-US" sz="1600" dirty="0">
                <a:latin typeface="Consolas" pitchFamily="49" charset="0"/>
              </a:rPr>
              <a:t>}</a:t>
            </a:r>
          </a:p>
        </p:txBody>
      </p:sp>
      <p:sp>
        <p:nvSpPr>
          <p:cNvPr id="24582" name="Oval 6"/>
          <p:cNvSpPr>
            <a:spLocks noChangeArrowheads="1"/>
          </p:cNvSpPr>
          <p:nvPr/>
        </p:nvSpPr>
        <p:spPr bwMode="auto">
          <a:xfrm>
            <a:off x="555669" y="3933602"/>
            <a:ext cx="1944687" cy="1871662"/>
          </a:xfrm>
          <a:prstGeom prst="ellipse">
            <a:avLst/>
          </a:prstGeom>
          <a:noFill/>
          <a:ln w="38100">
            <a:solidFill>
              <a:srgbClr val="FF0000"/>
            </a:solidFill>
            <a:round/>
            <a:headEnd/>
            <a:tailEnd/>
          </a:ln>
        </p:spPr>
        <p:txBody>
          <a:bodyPr wrap="none" anchor="ctr"/>
          <a:lstStyle/>
          <a:p>
            <a:endParaRPr lang="en-CA"/>
          </a:p>
        </p:txBody>
      </p:sp>
      <p:sp>
        <p:nvSpPr>
          <p:cNvPr id="24583" name="Oval 6"/>
          <p:cNvSpPr>
            <a:spLocks noChangeArrowheads="1"/>
          </p:cNvSpPr>
          <p:nvPr/>
        </p:nvSpPr>
        <p:spPr bwMode="auto">
          <a:xfrm>
            <a:off x="5940152" y="3141513"/>
            <a:ext cx="1944688" cy="1871663"/>
          </a:xfrm>
          <a:prstGeom prst="ellipse">
            <a:avLst/>
          </a:prstGeom>
          <a:noFill/>
          <a:ln w="38100">
            <a:solidFill>
              <a:srgbClr val="FF0000"/>
            </a:solidFill>
            <a:round/>
            <a:headEnd/>
            <a:tailEnd/>
          </a:ln>
        </p:spPr>
        <p:txBody>
          <a:bodyPr wrap="none" anchor="ctr"/>
          <a:lstStyle/>
          <a:p>
            <a:endParaRPr lang="en-CA"/>
          </a:p>
        </p:txBody>
      </p:sp>
      <p:sp>
        <p:nvSpPr>
          <p:cNvPr id="24584" name="TextBox 7"/>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latin typeface="Arial" charset="0"/>
                <a:cs typeface="Arial" charset="0"/>
              </a:rPr>
              <a:t>Destructor</a:t>
            </a:r>
          </a:p>
        </p:txBody>
      </p:sp>
      <p:sp>
        <p:nvSpPr>
          <p:cNvPr id="2560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destructor is unchanged from Stack-as-Array:</a:t>
            </a:r>
          </a:p>
          <a:p>
            <a:pPr>
              <a:buFont typeface="Arial" charset="0"/>
              <a:buNone/>
            </a:pPr>
            <a:endParaRPr lang="en-US" b="1" smtClean="0">
              <a:latin typeface="Courier New" pitchFamily="49" charset="0"/>
              <a:cs typeface="Arial" charset="0"/>
            </a:endParaRPr>
          </a:p>
          <a:p>
            <a:pPr>
              <a:buFontTx/>
              <a:buNone/>
            </a:pPr>
            <a:r>
              <a:rPr lang="en-US" sz="1600" smtClean="0">
                <a:latin typeface="Consolas" pitchFamily="49" charset="0"/>
                <a:cs typeface="Arial" charset="0"/>
              </a:rPr>
              <a:t>		template &lt;typename Type&gt;</a:t>
            </a:r>
          </a:p>
          <a:p>
            <a:pPr>
              <a:buFontTx/>
              <a:buNone/>
            </a:pPr>
            <a:r>
              <a:rPr lang="en-US" sz="1600" smtClean="0">
                <a:latin typeface="Consolas" pitchFamily="49" charset="0"/>
                <a:cs typeface="Arial" charset="0"/>
              </a:rPr>
              <a:t>		Queue&lt;Type&gt;::~Queue() {</a:t>
            </a:r>
          </a:p>
          <a:p>
            <a:pPr>
              <a:buFontTx/>
              <a:buNone/>
            </a:pPr>
            <a:r>
              <a:rPr lang="en-US" sz="1600" smtClean="0">
                <a:latin typeface="Consolas" pitchFamily="49" charset="0"/>
                <a:cs typeface="Arial" charset="0"/>
              </a:rPr>
              <a:t>		    delete [] </a:t>
            </a:r>
            <a:r>
              <a:rPr lang="en-US" sz="1600" smtClean="0">
                <a:solidFill>
                  <a:srgbClr val="FF0000"/>
                </a:solidFill>
                <a:latin typeface="Consolas" pitchFamily="49" charset="0"/>
                <a:cs typeface="Arial" charset="0"/>
              </a:rPr>
              <a:t>array</a:t>
            </a:r>
            <a:r>
              <a:rPr lang="en-US" sz="1600" smtClean="0">
                <a:latin typeface="Consolas" pitchFamily="49" charset="0"/>
                <a:cs typeface="Arial" charset="0"/>
              </a:rPr>
              <a:t>;</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p:txBody>
      </p:sp>
      <p:sp>
        <p:nvSpPr>
          <p:cNvPr id="25604"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smtClean="0">
                <a:latin typeface="Arial" charset="0"/>
                <a:cs typeface="Arial" charset="0"/>
              </a:rPr>
              <a:t>Member Functions</a:t>
            </a:r>
          </a:p>
        </p:txBody>
      </p:sp>
      <p:sp>
        <p:nvSpPr>
          <p:cNvPr id="2662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These two functions are similar in behaviour:</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template &lt;typename Type&gt;</a:t>
            </a:r>
          </a:p>
          <a:p>
            <a:pPr>
              <a:buFontTx/>
              <a:buNone/>
            </a:pPr>
            <a:r>
              <a:rPr lang="en-US" sz="1600" smtClean="0">
                <a:solidFill>
                  <a:srgbClr val="FF33CC"/>
                </a:solidFill>
                <a:latin typeface="Consolas" pitchFamily="49" charset="0"/>
                <a:cs typeface="Arial" charset="0"/>
              </a:rPr>
              <a:t>		bool</a:t>
            </a:r>
            <a:r>
              <a:rPr lang="en-US" sz="1600" smtClean="0">
                <a:latin typeface="Consolas" pitchFamily="49" charset="0"/>
                <a:cs typeface="Arial" charset="0"/>
              </a:rPr>
              <a:t> </a:t>
            </a:r>
            <a:r>
              <a:rPr lang="en-US" sz="1400" smtClean="0">
                <a:latin typeface="Consolas" pitchFamily="49" charset="0"/>
                <a:cs typeface="Arial" charset="0"/>
              </a:rPr>
              <a:t>Queue</a:t>
            </a:r>
            <a:r>
              <a:rPr lang="en-US" sz="1600" smtClean="0">
                <a:latin typeface="Consolas" pitchFamily="49" charset="0"/>
                <a:cs typeface="Arial" charset="0"/>
              </a:rPr>
              <a:t>&lt;Type&gt;::empty() const {</a:t>
            </a:r>
          </a:p>
          <a:p>
            <a:pPr>
              <a:buFontTx/>
              <a:buNone/>
            </a:pPr>
            <a:r>
              <a:rPr lang="en-US" sz="1600" smtClean="0">
                <a:latin typeface="Consolas" pitchFamily="49" charset="0"/>
                <a:cs typeface="Arial" charset="0"/>
              </a:rPr>
              <a:t>		    return ( </a:t>
            </a:r>
            <a:r>
              <a:rPr lang="en-US" sz="1600" smtClean="0">
                <a:solidFill>
                  <a:srgbClr val="FF0000"/>
                </a:solidFill>
                <a:latin typeface="Consolas" pitchFamily="49" charset="0"/>
                <a:cs typeface="Arial" charset="0"/>
              </a:rPr>
              <a:t>queue_size</a:t>
            </a:r>
            <a:r>
              <a:rPr lang="en-US" sz="1600" smtClean="0">
                <a:latin typeface="Consolas" pitchFamily="49" charset="0"/>
                <a:cs typeface="Arial" charset="0"/>
              </a:rPr>
              <a:t> == 0 );</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template &lt;typename Type&gt;</a:t>
            </a:r>
          </a:p>
          <a:p>
            <a:pPr>
              <a:buFontTx/>
              <a:buNone/>
            </a:pPr>
            <a:r>
              <a:rPr lang="en-US" sz="1600" smtClean="0">
                <a:solidFill>
                  <a:srgbClr val="FF33CC"/>
                </a:solidFill>
                <a:latin typeface="Consolas" pitchFamily="49" charset="0"/>
                <a:cs typeface="Arial" charset="0"/>
              </a:rPr>
              <a:t>				Type</a:t>
            </a:r>
            <a:r>
              <a:rPr lang="en-US" sz="1600" smtClean="0">
                <a:latin typeface="Consolas" pitchFamily="49" charset="0"/>
                <a:cs typeface="Arial" charset="0"/>
              </a:rPr>
              <a:t> Queue&lt;Type&gt;::front() const {</a:t>
            </a:r>
          </a:p>
          <a:p>
            <a:pPr>
              <a:buFontTx/>
              <a:buNone/>
            </a:pPr>
            <a:r>
              <a:rPr lang="en-US" sz="1600" smtClean="0">
                <a:latin typeface="Consolas" pitchFamily="49" charset="0"/>
                <a:cs typeface="Arial" charset="0"/>
              </a:rPr>
              <a:t>				    if ( </a:t>
            </a:r>
            <a:r>
              <a:rPr lang="en-US" sz="1600" smtClean="0">
                <a:solidFill>
                  <a:srgbClr val="00B0F0"/>
                </a:solidFill>
                <a:latin typeface="Consolas" pitchFamily="49" charset="0"/>
                <a:cs typeface="Arial" charset="0"/>
              </a:rPr>
              <a:t>empty</a:t>
            </a:r>
            <a:r>
              <a:rPr lang="en-US" sz="1600" smtClean="0">
                <a:latin typeface="Consolas" pitchFamily="49" charset="0"/>
                <a:cs typeface="Arial" charset="0"/>
              </a:rPr>
              <a:t>() ) {</a:t>
            </a:r>
          </a:p>
          <a:p>
            <a:pPr>
              <a:buFontTx/>
              <a:buNone/>
            </a:pPr>
            <a:r>
              <a:rPr lang="en-US" sz="1600" smtClean="0">
                <a:latin typeface="Consolas" pitchFamily="49" charset="0"/>
                <a:cs typeface="Arial" charset="0"/>
              </a:rPr>
              <a:t>				        throw underflow();</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a:p>
            <a:pPr>
              <a:buFontTx/>
              <a:buNone/>
            </a:pPr>
            <a:r>
              <a:rPr lang="en-US" sz="1600" smtClean="0">
                <a:latin typeface="Consolas" pitchFamily="49" charset="0"/>
                <a:cs typeface="Arial" charset="0"/>
              </a:rPr>
              <a:t>				    return </a:t>
            </a:r>
            <a:r>
              <a:rPr lang="en-US" sz="1600" smtClean="0">
                <a:solidFill>
                  <a:srgbClr val="FF0000"/>
                </a:solidFill>
                <a:latin typeface="Consolas" pitchFamily="49" charset="0"/>
                <a:cs typeface="Arial" charset="0"/>
              </a:rPr>
              <a:t>array</a:t>
            </a:r>
            <a:r>
              <a:rPr lang="en-US" sz="1600" smtClean="0">
                <a:latin typeface="Consolas" pitchFamily="49" charset="0"/>
                <a:cs typeface="Arial" charset="0"/>
              </a:rPr>
              <a:t>[</a:t>
            </a:r>
            <a:r>
              <a:rPr lang="en-US" sz="1600" smtClean="0">
                <a:solidFill>
                  <a:srgbClr val="FF0000"/>
                </a:solidFill>
                <a:latin typeface="Consolas" pitchFamily="49" charset="0"/>
                <a:cs typeface="Arial" charset="0"/>
              </a:rPr>
              <a:t>ifront</a:t>
            </a:r>
            <a:r>
              <a:rPr lang="en-US" sz="1600" smtClean="0">
                <a:latin typeface="Consolas" pitchFamily="49" charset="0"/>
                <a:cs typeface="Arial" charset="0"/>
              </a:rPr>
              <a:t>];</a:t>
            </a:r>
          </a:p>
          <a:p>
            <a:pPr>
              <a:buFontTx/>
              <a:buNone/>
            </a:pPr>
            <a:r>
              <a:rPr lang="en-US" sz="1600" smtClean="0">
                <a:latin typeface="Consolas" pitchFamily="49" charset="0"/>
                <a:cs typeface="Arial" charset="0"/>
              </a:rPr>
              <a:t>				}</a:t>
            </a:r>
          </a:p>
          <a:p>
            <a:pPr>
              <a:buFontTx/>
              <a:buNone/>
            </a:pPr>
            <a:endParaRPr lang="en-US" sz="1600" smtClean="0">
              <a:latin typeface="Consolas" pitchFamily="49" charset="0"/>
              <a:cs typeface="Arial" charset="0"/>
            </a:endParaRPr>
          </a:p>
        </p:txBody>
      </p:sp>
      <p:sp>
        <p:nvSpPr>
          <p:cNvPr id="2662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r>
              <a:rPr lang="en-US" smtClean="0">
                <a:latin typeface="Arial" charset="0"/>
                <a:cs typeface="Arial" charset="0"/>
              </a:rPr>
              <a:t>Member Functions</a:t>
            </a:r>
          </a:p>
        </p:txBody>
      </p:sp>
      <p:sp>
        <p:nvSpPr>
          <p:cNvPr id="27651" name="Rectangle 3"/>
          <p:cNvSpPr>
            <a:spLocks noGrp="1" noChangeArrowheads="1"/>
          </p:cNvSpPr>
          <p:nvPr>
            <p:ph type="body" idx="4294967295"/>
          </p:nvPr>
        </p:nvSpPr>
        <p:spPr/>
        <p:txBody>
          <a:bodyPr/>
          <a:lstStyle/>
          <a:p>
            <a:pPr>
              <a:buFont typeface="Arial" charset="0"/>
              <a:buNone/>
            </a:pPr>
            <a:r>
              <a:rPr lang="en-US" dirty="0" smtClean="0">
                <a:latin typeface="Arial" charset="0"/>
                <a:cs typeface="Arial" charset="0"/>
              </a:rPr>
              <a:t>	However, a naïve implementation of push and pop will cause difficulties:</a:t>
            </a:r>
          </a:p>
          <a:p>
            <a:pPr>
              <a:buFontTx/>
              <a:buNone/>
            </a:pPr>
            <a:endParaRPr lang="en-US" sz="1200" dirty="0" smtClean="0">
              <a:latin typeface="Consolas" pitchFamily="49" charset="0"/>
              <a:cs typeface="Arial" charset="0"/>
            </a:endParaRPr>
          </a:p>
          <a:p>
            <a:pPr>
              <a:buFontTx/>
              <a:buNone/>
            </a:pPr>
            <a:r>
              <a:rPr lang="en-US" sz="1600" dirty="0" smtClean="0">
                <a:latin typeface="Consolas" pitchFamily="49" charset="0"/>
                <a:cs typeface="Arial" charset="0"/>
              </a:rPr>
              <a:t>template &lt;typename Type&gt;</a:t>
            </a:r>
          </a:p>
          <a:p>
            <a:pPr>
              <a:buFontTx/>
              <a:buNone/>
            </a:pPr>
            <a:r>
              <a:rPr lang="en-US" sz="1600" dirty="0" smtClean="0">
                <a:solidFill>
                  <a:srgbClr val="FF33CC"/>
                </a:solidFill>
                <a:latin typeface="Consolas" pitchFamily="49" charset="0"/>
                <a:cs typeface="Arial" charset="0"/>
              </a:rPr>
              <a:t>void</a:t>
            </a:r>
            <a:r>
              <a:rPr lang="en-US" sz="1600" dirty="0" smtClean="0">
                <a:latin typeface="Consolas" pitchFamily="49" charset="0"/>
                <a:cs typeface="Arial" charset="0"/>
              </a:rPr>
              <a:t> Queue&lt;Type&gt;::push( Type </a:t>
            </a:r>
            <a:r>
              <a:rPr lang="en-US" sz="1600" dirty="0" err="1" smtClean="0">
                <a:latin typeface="Consolas" pitchFamily="49" charset="0"/>
                <a:cs typeface="Arial" charset="0"/>
              </a:rPr>
              <a:t>const</a:t>
            </a:r>
            <a:r>
              <a:rPr lang="en-US" sz="1600" dirty="0" smtClean="0">
                <a:latin typeface="Consolas" pitchFamily="49" charset="0"/>
                <a:cs typeface="Arial" charset="0"/>
              </a:rPr>
              <a:t> &amp;</a:t>
            </a:r>
            <a:r>
              <a:rPr lang="en-US" sz="1600" dirty="0" err="1" smtClean="0">
                <a:solidFill>
                  <a:srgbClr val="00B0F0"/>
                </a:solidFill>
                <a:latin typeface="Consolas" pitchFamily="49" charset="0"/>
                <a:cs typeface="Arial" charset="0"/>
              </a:rPr>
              <a:t>obj</a:t>
            </a:r>
            <a:r>
              <a:rPr lang="en-US" sz="1600" dirty="0" smtClean="0">
                <a:latin typeface="Consolas" pitchFamily="49" charset="0"/>
                <a:cs typeface="Arial" charset="0"/>
              </a:rPr>
              <a:t> ) {</a:t>
            </a:r>
          </a:p>
          <a:p>
            <a:pPr>
              <a:buFontTx/>
              <a:buNone/>
            </a:pPr>
            <a:r>
              <a:rPr lang="en-US" sz="1600" dirty="0" smtClean="0">
                <a:latin typeface="Consolas" pitchFamily="49" charset="0"/>
                <a:cs typeface="Arial" charset="0"/>
              </a:rPr>
              <a:t>    if ( </a:t>
            </a:r>
            <a:r>
              <a:rPr lang="en-US" sz="1600" dirty="0" err="1" smtClean="0">
                <a:solidFill>
                  <a:srgbClr val="FF0000"/>
                </a:solidFill>
                <a:latin typeface="Consolas" pitchFamily="49" charset="0"/>
                <a:cs typeface="Arial" charset="0"/>
              </a:rPr>
              <a:t>queue_size</a:t>
            </a:r>
            <a:r>
              <a:rPr lang="en-US" sz="1600" dirty="0" smtClean="0">
                <a:latin typeface="Consolas" pitchFamily="49" charset="0"/>
                <a:cs typeface="Arial" charset="0"/>
              </a:rPr>
              <a:t> == </a:t>
            </a:r>
            <a:r>
              <a:rPr lang="en-US" sz="1600" dirty="0" err="1" smtClean="0">
                <a:solidFill>
                  <a:srgbClr val="FF0000"/>
                </a:solidFill>
                <a:latin typeface="Consolas" pitchFamily="49" charset="0"/>
                <a:cs typeface="Arial" charset="0"/>
              </a:rPr>
              <a:t>array_capacity</a:t>
            </a:r>
            <a:r>
              <a:rPr lang="en-US" sz="1600" dirty="0" smtClean="0">
                <a:latin typeface="Consolas" pitchFamily="49" charset="0"/>
                <a:cs typeface="Arial" charset="0"/>
              </a:rPr>
              <a:t> ) {</a:t>
            </a:r>
          </a:p>
          <a:p>
            <a:pPr>
              <a:buFontTx/>
              <a:buNone/>
            </a:pPr>
            <a:r>
              <a:rPr lang="en-US" sz="1600" dirty="0" smtClean="0">
                <a:latin typeface="Consolas" pitchFamily="49" charset="0"/>
                <a:cs typeface="Arial" charset="0"/>
              </a:rPr>
              <a:t>        throw overflow();</a:t>
            </a:r>
          </a:p>
          <a:p>
            <a:pPr>
              <a:buFontTx/>
              <a:buNone/>
            </a:pPr>
            <a:r>
              <a:rPr lang="en-US" sz="1600" dirty="0" smtClean="0">
                <a:latin typeface="Consolas" pitchFamily="49" charset="0"/>
                <a:cs typeface="Arial" charset="0"/>
              </a:rPr>
              <a:t>    }</a:t>
            </a:r>
          </a:p>
          <a:p>
            <a:pPr>
              <a:buFontTx/>
              <a:buNone/>
            </a:pPr>
            <a:endParaRPr lang="en-US" sz="1600" dirty="0" smtClean="0">
              <a:latin typeface="Consolas" pitchFamily="49" charset="0"/>
              <a:cs typeface="Arial" charset="0"/>
            </a:endParaRPr>
          </a:p>
          <a:p>
            <a:pPr>
              <a:buFontTx/>
              <a:buNone/>
            </a:pPr>
            <a:r>
              <a:rPr lang="en-US" sz="1600" dirty="0" smtClean="0">
                <a:latin typeface="Consolas" pitchFamily="49" charset="0"/>
                <a:cs typeface="Arial" charset="0"/>
              </a:rPr>
              <a:t>    ++</a:t>
            </a:r>
            <a:r>
              <a:rPr lang="en-US" sz="1600" dirty="0" err="1" smtClean="0">
                <a:solidFill>
                  <a:srgbClr val="FF0000"/>
                </a:solidFill>
                <a:latin typeface="Consolas" pitchFamily="49" charset="0"/>
                <a:cs typeface="Arial" charset="0"/>
              </a:rPr>
              <a:t>iback</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smtClean="0">
                <a:solidFill>
                  <a:srgbClr val="FF0000"/>
                </a:solidFill>
                <a:latin typeface="Consolas" pitchFamily="49" charset="0"/>
                <a:cs typeface="Arial" charset="0"/>
              </a:rPr>
              <a:t>array</a:t>
            </a:r>
            <a:r>
              <a:rPr lang="en-US" sz="1600" dirty="0" smtClean="0">
                <a:latin typeface="Consolas" pitchFamily="49" charset="0"/>
                <a:cs typeface="Arial" charset="0"/>
              </a:rPr>
              <a:t>[</a:t>
            </a:r>
            <a:r>
              <a:rPr lang="en-US" sz="1600" dirty="0" err="1" smtClean="0">
                <a:solidFill>
                  <a:srgbClr val="FF0000"/>
                </a:solidFill>
                <a:latin typeface="Consolas" pitchFamily="49" charset="0"/>
                <a:cs typeface="Arial" charset="0"/>
              </a:rPr>
              <a:t>iback</a:t>
            </a:r>
            <a:r>
              <a:rPr lang="en-US" sz="1600" dirty="0" smtClean="0">
                <a:latin typeface="Consolas" pitchFamily="49" charset="0"/>
                <a:cs typeface="Arial" charset="0"/>
              </a:rPr>
              <a:t>] = </a:t>
            </a:r>
            <a:r>
              <a:rPr lang="en-US" sz="1600" dirty="0" err="1" smtClean="0">
                <a:solidFill>
                  <a:srgbClr val="00B0F0"/>
                </a:solidFill>
                <a:latin typeface="Consolas" pitchFamily="49" charset="0"/>
                <a:cs typeface="Arial" charset="0"/>
              </a:rPr>
              <a:t>obj</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    ++</a:t>
            </a:r>
            <a:r>
              <a:rPr lang="en-US" sz="1600" dirty="0" err="1" smtClean="0">
                <a:solidFill>
                  <a:srgbClr val="FF0000"/>
                </a:solidFill>
                <a:latin typeface="Consolas" pitchFamily="49" charset="0"/>
                <a:cs typeface="Arial" charset="0"/>
              </a:rPr>
              <a:t>queue_size</a:t>
            </a:r>
            <a:r>
              <a:rPr lang="en-US" sz="1600" dirty="0" smtClean="0">
                <a:latin typeface="Consolas" pitchFamily="49" charset="0"/>
                <a:cs typeface="Arial" charset="0"/>
              </a:rPr>
              <a:t>;</a:t>
            </a:r>
          </a:p>
          <a:p>
            <a:pPr>
              <a:buFontTx/>
              <a:buNone/>
            </a:pPr>
            <a:r>
              <a:rPr lang="en-US" sz="1600" dirty="0" smtClean="0">
                <a:latin typeface="Consolas" pitchFamily="49" charset="0"/>
                <a:cs typeface="Arial" charset="0"/>
              </a:rPr>
              <a:t>}</a:t>
            </a:r>
          </a:p>
        </p:txBody>
      </p:sp>
      <p:sp>
        <p:nvSpPr>
          <p:cNvPr id="27652" name="Rectangle 3"/>
          <p:cNvSpPr>
            <a:spLocks noChangeArrowheads="1"/>
          </p:cNvSpPr>
          <p:nvPr/>
        </p:nvSpPr>
        <p:spPr bwMode="auto">
          <a:xfrm>
            <a:off x="4284663" y="3644900"/>
            <a:ext cx="4521200" cy="2592388"/>
          </a:xfrm>
          <a:prstGeom prst="rect">
            <a:avLst/>
          </a:prstGeom>
          <a:noFill/>
          <a:ln w="9525">
            <a:noFill/>
            <a:miter lim="800000"/>
            <a:headEnd/>
            <a:tailEnd/>
          </a:ln>
        </p:spPr>
        <p:txBody>
          <a:bodyPr/>
          <a:lstStyle/>
          <a:p>
            <a:pPr marL="342900" indent="-342900" eaLnBrk="0" hangingPunct="0">
              <a:spcBef>
                <a:spcPct val="20000"/>
              </a:spcBef>
            </a:pPr>
            <a:r>
              <a:rPr lang="en-US" sz="1600">
                <a:latin typeface="Consolas" pitchFamily="49" charset="0"/>
              </a:rPr>
              <a:t>template &lt;typename Type&gt;</a:t>
            </a:r>
          </a:p>
          <a:p>
            <a:pPr marL="342900" indent="-342900" eaLnBrk="0" hangingPunct="0">
              <a:spcBef>
                <a:spcPct val="20000"/>
              </a:spcBef>
            </a:pPr>
            <a:r>
              <a:rPr lang="en-US" sz="1600">
                <a:solidFill>
                  <a:srgbClr val="FF33CC"/>
                </a:solidFill>
                <a:latin typeface="Consolas" pitchFamily="49" charset="0"/>
              </a:rPr>
              <a:t>Type</a:t>
            </a:r>
            <a:r>
              <a:rPr lang="en-US" sz="1600">
                <a:latin typeface="Consolas" pitchFamily="49" charset="0"/>
              </a:rPr>
              <a:t> Queue&lt;Type&gt;::pop() {</a:t>
            </a:r>
          </a:p>
          <a:p>
            <a:pPr marL="342900" indent="-342900" eaLnBrk="0" hangingPunct="0">
              <a:spcBef>
                <a:spcPct val="20000"/>
              </a:spcBef>
            </a:pPr>
            <a:r>
              <a:rPr lang="en-US" sz="1600">
                <a:latin typeface="Consolas" pitchFamily="49" charset="0"/>
              </a:rPr>
              <a:t>    if ( </a:t>
            </a:r>
            <a:r>
              <a:rPr lang="en-US" sz="1600">
                <a:solidFill>
                  <a:srgbClr val="663300"/>
                </a:solidFill>
                <a:latin typeface="Consolas" pitchFamily="49" charset="0"/>
              </a:rPr>
              <a:t>empty</a:t>
            </a:r>
            <a:r>
              <a:rPr lang="en-US" sz="1600">
                <a:latin typeface="Consolas" pitchFamily="49" charset="0"/>
              </a:rPr>
              <a:t>() ) {</a:t>
            </a:r>
          </a:p>
          <a:p>
            <a:pPr marL="342900" indent="-342900" eaLnBrk="0" hangingPunct="0">
              <a:spcBef>
                <a:spcPct val="20000"/>
              </a:spcBef>
            </a:pPr>
            <a:r>
              <a:rPr lang="en-US" sz="1600">
                <a:latin typeface="Consolas" pitchFamily="49" charset="0"/>
              </a:rPr>
              <a:t>        throw underflow();</a:t>
            </a:r>
          </a:p>
          <a:p>
            <a:pPr marL="342900" indent="-342900" eaLnBrk="0" hangingPunct="0">
              <a:spcBef>
                <a:spcPct val="20000"/>
              </a:spcBef>
            </a:pPr>
            <a:r>
              <a:rPr lang="en-US" sz="1600">
                <a:latin typeface="Consolas" pitchFamily="49" charset="0"/>
              </a:rPr>
              <a:t>    }</a:t>
            </a:r>
          </a:p>
          <a:p>
            <a:pPr marL="342900" indent="-342900" eaLnBrk="0" hangingPunct="0">
              <a:spcBef>
                <a:spcPct val="20000"/>
              </a:spcBef>
            </a:pPr>
            <a:endParaRPr lang="en-US" sz="1600">
              <a:latin typeface="Consolas" pitchFamily="49" charset="0"/>
            </a:endParaRPr>
          </a:p>
          <a:p>
            <a:pPr marL="342900" indent="-342900" eaLnBrk="0" hangingPunct="0">
              <a:spcBef>
                <a:spcPct val="20000"/>
              </a:spcBef>
            </a:pPr>
            <a:r>
              <a:rPr lang="en-US" sz="1600">
                <a:latin typeface="Consolas" pitchFamily="49" charset="0"/>
              </a:rPr>
              <a:t>    --queue_size;</a:t>
            </a:r>
          </a:p>
          <a:p>
            <a:pPr marL="342900" indent="-342900" eaLnBrk="0" hangingPunct="0">
              <a:spcBef>
                <a:spcPct val="20000"/>
              </a:spcBef>
            </a:pPr>
            <a:r>
              <a:rPr lang="en-US" sz="1600">
                <a:latin typeface="Consolas" pitchFamily="49" charset="0"/>
              </a:rPr>
              <a:t>    ++ifront;</a:t>
            </a:r>
          </a:p>
          <a:p>
            <a:pPr marL="342900" indent="-342900" eaLnBrk="0" hangingPunct="0">
              <a:spcBef>
                <a:spcPct val="20000"/>
              </a:spcBef>
            </a:pPr>
            <a:r>
              <a:rPr lang="en-US" sz="1600">
                <a:latin typeface="Consolas" pitchFamily="49" charset="0"/>
              </a:rPr>
              <a:t>    return </a:t>
            </a:r>
            <a:r>
              <a:rPr lang="en-US" sz="1600">
                <a:solidFill>
                  <a:srgbClr val="FF0000"/>
                </a:solidFill>
                <a:latin typeface="Consolas" pitchFamily="49" charset="0"/>
              </a:rPr>
              <a:t>array</a:t>
            </a:r>
            <a:r>
              <a:rPr lang="en-US" sz="1600">
                <a:latin typeface="Consolas" pitchFamily="49" charset="0"/>
              </a:rPr>
              <a:t>[</a:t>
            </a:r>
            <a:r>
              <a:rPr lang="en-US" sz="1600">
                <a:solidFill>
                  <a:srgbClr val="FF0000"/>
                </a:solidFill>
                <a:latin typeface="Consolas" pitchFamily="49" charset="0"/>
              </a:rPr>
              <a:t>ifront - 1</a:t>
            </a:r>
            <a:r>
              <a:rPr lang="en-US" sz="1600">
                <a:latin typeface="Consolas" pitchFamily="49" charset="0"/>
              </a:rPr>
              <a:t>];</a:t>
            </a:r>
          </a:p>
          <a:p>
            <a:pPr marL="342900" indent="-342900" eaLnBrk="0" hangingPunct="0">
              <a:spcBef>
                <a:spcPct val="20000"/>
              </a:spcBef>
            </a:pPr>
            <a:r>
              <a:rPr lang="en-US" sz="1600">
                <a:latin typeface="Consolas" pitchFamily="49" charset="0"/>
              </a:rPr>
              <a:t>}</a:t>
            </a:r>
          </a:p>
        </p:txBody>
      </p:sp>
      <p:sp>
        <p:nvSpPr>
          <p:cNvPr id="27653"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5" descr="C:\Users\dwharder\Desktop\q5.png"/>
          <p:cNvPicPr>
            <a:picLocks noChangeAspect="1" noChangeArrowheads="1"/>
          </p:cNvPicPr>
          <p:nvPr/>
        </p:nvPicPr>
        <p:blipFill>
          <a:blip r:embed="rId3" cstate="print"/>
          <a:srcRect/>
          <a:stretch>
            <a:fillRect/>
          </a:stretch>
        </p:blipFill>
        <p:spPr bwMode="auto">
          <a:xfrm>
            <a:off x="2571750" y="3284538"/>
            <a:ext cx="3940175" cy="3008312"/>
          </a:xfrm>
          <a:prstGeom prst="rect">
            <a:avLst/>
          </a:prstGeom>
          <a:noFill/>
          <a:ln w="9525">
            <a:noFill/>
            <a:miter lim="800000"/>
            <a:headEnd/>
            <a:tailEnd/>
          </a:ln>
        </p:spPr>
      </p:pic>
      <p:sp>
        <p:nvSpPr>
          <p:cNvPr id="28675" name="Rectangle 2"/>
          <p:cNvSpPr>
            <a:spLocks noGrp="1" noChangeArrowheads="1"/>
          </p:cNvSpPr>
          <p:nvPr>
            <p:ph type="title" idx="4294967295"/>
          </p:nvPr>
        </p:nvSpPr>
        <p:spPr/>
        <p:txBody>
          <a:bodyPr/>
          <a:lstStyle/>
          <a:p>
            <a:r>
              <a:rPr lang="en-US" smtClean="0">
                <a:latin typeface="Arial" charset="0"/>
                <a:cs typeface="Arial" charset="0"/>
              </a:rPr>
              <a:t>Member Functions</a:t>
            </a:r>
          </a:p>
        </p:txBody>
      </p:sp>
      <p:sp>
        <p:nvSpPr>
          <p:cNvPr id="28676" name="Rectangle 3"/>
          <p:cNvSpPr>
            <a:spLocks noGrp="1" noChangeArrowheads="1"/>
          </p:cNvSpPr>
          <p:nvPr>
            <p:ph type="body" idx="4294967295"/>
          </p:nvPr>
        </p:nvSpPr>
        <p:spPr/>
        <p:txBody>
          <a:bodyPr/>
          <a:lstStyle/>
          <a:p>
            <a:pPr>
              <a:buFont typeface="Arial" charset="0"/>
              <a:buNone/>
            </a:pPr>
            <a:r>
              <a:rPr lang="en-US" smtClean="0">
                <a:latin typeface="Arial" charset="0"/>
                <a:cs typeface="Arial" charset="0"/>
              </a:rPr>
              <a:t>	Suppose that:</a:t>
            </a:r>
          </a:p>
          <a:p>
            <a:pPr lvl="1"/>
            <a:r>
              <a:rPr lang="en-US" smtClean="0">
                <a:latin typeface="Arial" charset="0"/>
                <a:cs typeface="Arial" charset="0"/>
              </a:rPr>
              <a:t>The array capacity is 16</a:t>
            </a:r>
          </a:p>
          <a:p>
            <a:pPr lvl="1"/>
            <a:r>
              <a:rPr lang="en-US" smtClean="0">
                <a:latin typeface="Arial" charset="0"/>
                <a:cs typeface="Arial" charset="0"/>
              </a:rPr>
              <a:t>We have performed 16 pushes</a:t>
            </a:r>
          </a:p>
          <a:p>
            <a:pPr lvl="1"/>
            <a:r>
              <a:rPr lang="en-US" smtClean="0">
                <a:latin typeface="Arial" charset="0"/>
                <a:cs typeface="Arial" charset="0"/>
              </a:rPr>
              <a:t>We have performed 5 pops</a:t>
            </a:r>
          </a:p>
          <a:p>
            <a:pPr lvl="2"/>
            <a:r>
              <a:rPr lang="en-US" smtClean="0">
                <a:latin typeface="Arial" charset="0"/>
                <a:cs typeface="Arial" charset="0"/>
              </a:rPr>
              <a:t>The queue size is now 11</a:t>
            </a:r>
          </a:p>
          <a:p>
            <a:pPr lvl="1"/>
            <a:endParaRPr lang="en-US" smtClean="0">
              <a:latin typeface="Arial" charset="0"/>
              <a:cs typeface="Arial" charset="0"/>
            </a:endParaRPr>
          </a:p>
          <a:p>
            <a:pPr lvl="1"/>
            <a:endParaRPr lang="en-US" smtClean="0">
              <a:latin typeface="Arial" charset="0"/>
              <a:cs typeface="Arial" charset="0"/>
            </a:endParaRPr>
          </a:p>
          <a:p>
            <a:pPr lvl="1"/>
            <a:endParaRPr lang="en-US" smtClean="0">
              <a:latin typeface="Arial" charset="0"/>
              <a:cs typeface="Arial" charset="0"/>
            </a:endParaRPr>
          </a:p>
          <a:p>
            <a:pPr lvl="1"/>
            <a:r>
              <a:rPr lang="en-US" smtClean="0">
                <a:latin typeface="Arial" charset="0"/>
                <a:cs typeface="Arial" charset="0"/>
              </a:rPr>
              <a:t>We perform one further push</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In this case, the array is not full and yet we cannot place any more objects in to the array</a:t>
            </a:r>
          </a:p>
        </p:txBody>
      </p:sp>
      <p:sp>
        <p:nvSpPr>
          <p:cNvPr id="28677"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r>
              <a:rPr lang="en-US" smtClean="0">
                <a:latin typeface="Arial" charset="0"/>
                <a:cs typeface="Arial" charset="0"/>
              </a:rPr>
              <a:t>Member Functions</a:t>
            </a:r>
          </a:p>
        </p:txBody>
      </p:sp>
      <p:sp>
        <p:nvSpPr>
          <p:cNvPr id="29699" name="Rectangle 3"/>
          <p:cNvSpPr>
            <a:spLocks noGrp="1" noChangeArrowheads="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Instead of viewing the array on the range </a:t>
            </a:r>
            <a:r>
              <a:rPr lang="en-US" smtClean="0">
                <a:latin typeface="Times New Roman" pitchFamily="18" charset="0"/>
                <a:cs typeface="Times New Roman" pitchFamily="18" charset="0"/>
              </a:rPr>
              <a:t>0, …, 15</a:t>
            </a:r>
            <a:r>
              <a:rPr lang="en-US" smtClean="0">
                <a:latin typeface="Arial" charset="0"/>
                <a:cs typeface="Arial" charset="0"/>
              </a:rPr>
              <a:t>, consider the indices being cyclic:</a:t>
            </a:r>
          </a:p>
          <a:p>
            <a:pPr algn="ctr">
              <a:buFont typeface="Arial" charset="0"/>
              <a:buNone/>
            </a:pPr>
            <a:r>
              <a:rPr lang="en-US" smtClean="0">
                <a:latin typeface="Times New Roman" pitchFamily="18" charset="0"/>
                <a:cs typeface="Times New Roman" pitchFamily="18" charset="0"/>
              </a:rPr>
              <a:t>…, 15, 0, 1, …, 15, 0, 1, …, 15, 0, 1, …</a:t>
            </a:r>
          </a:p>
          <a:p>
            <a:pPr>
              <a:buFont typeface="Arial" charset="0"/>
              <a:buNone/>
            </a:pPr>
            <a:r>
              <a:rPr lang="en-US" smtClean="0">
                <a:latin typeface="Arial" charset="0"/>
                <a:cs typeface="Arial" charset="0"/>
              </a:rPr>
              <a:t>	This is referred to as a </a:t>
            </a:r>
            <a:r>
              <a:rPr lang="en-US" i="1" smtClean="0">
                <a:latin typeface="Arial" charset="0"/>
                <a:cs typeface="Arial" charset="0"/>
              </a:rPr>
              <a:t>circular array</a:t>
            </a:r>
            <a:endParaRPr lang="en-US" sz="1600" i="1" smtClean="0">
              <a:latin typeface="Times New Roman" pitchFamily="18" charset="0"/>
              <a:cs typeface="Times New Roman" pitchFamily="18" charset="0"/>
            </a:endParaRPr>
          </a:p>
        </p:txBody>
      </p:sp>
      <p:pic>
        <p:nvPicPr>
          <p:cNvPr id="29700" name="Picture 6" descr="C:\Users\dwharder\Desktop\q6.png"/>
          <p:cNvPicPr>
            <a:picLocks noChangeAspect="1" noChangeArrowheads="1"/>
          </p:cNvPicPr>
          <p:nvPr/>
        </p:nvPicPr>
        <p:blipFill>
          <a:blip r:embed="rId3" cstate="print"/>
          <a:srcRect/>
          <a:stretch>
            <a:fillRect/>
          </a:stretch>
        </p:blipFill>
        <p:spPr bwMode="auto">
          <a:xfrm>
            <a:off x="2571750" y="3284538"/>
            <a:ext cx="3940175" cy="3008312"/>
          </a:xfrm>
          <a:prstGeom prst="rect">
            <a:avLst/>
          </a:prstGeom>
          <a:noFill/>
          <a:ln w="9525">
            <a:noFill/>
            <a:miter lim="800000"/>
            <a:headEnd/>
            <a:tailEnd/>
          </a:ln>
        </p:spPr>
      </p:pic>
      <p:sp>
        <p:nvSpPr>
          <p:cNvPr id="29701"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7" descr="C:\Users\dwharder\Desktop\q8.png"/>
          <p:cNvPicPr>
            <a:picLocks noChangeAspect="1" noChangeArrowheads="1"/>
          </p:cNvPicPr>
          <p:nvPr/>
        </p:nvPicPr>
        <p:blipFill>
          <a:blip r:embed="rId3" cstate="print"/>
          <a:srcRect/>
          <a:stretch>
            <a:fillRect/>
          </a:stretch>
        </p:blipFill>
        <p:spPr bwMode="auto">
          <a:xfrm>
            <a:off x="2571750" y="3284538"/>
            <a:ext cx="3940175" cy="3008312"/>
          </a:xfrm>
          <a:prstGeom prst="rect">
            <a:avLst/>
          </a:prstGeom>
          <a:noFill/>
          <a:ln w="9525">
            <a:noFill/>
            <a:miter lim="800000"/>
            <a:headEnd/>
            <a:tailEnd/>
          </a:ln>
        </p:spPr>
      </p:pic>
      <p:sp>
        <p:nvSpPr>
          <p:cNvPr id="30723" name="Rectangle 2"/>
          <p:cNvSpPr>
            <a:spLocks noGrp="1" noChangeArrowheads="1"/>
          </p:cNvSpPr>
          <p:nvPr>
            <p:ph type="title" idx="4294967295"/>
          </p:nvPr>
        </p:nvSpPr>
        <p:spPr/>
        <p:txBody>
          <a:bodyPr/>
          <a:lstStyle/>
          <a:p>
            <a:r>
              <a:rPr lang="en-US" smtClean="0">
                <a:latin typeface="Arial" charset="0"/>
                <a:cs typeface="Arial" charset="0"/>
              </a:rPr>
              <a:t>Member Functions</a:t>
            </a:r>
          </a:p>
        </p:txBody>
      </p:sp>
      <p:sp>
        <p:nvSpPr>
          <p:cNvPr id="30724" name="Rectangle 3"/>
          <p:cNvSpPr>
            <a:spLocks noGrp="1" noChangeArrowheads="1"/>
          </p:cNvSpPr>
          <p:nvPr>
            <p:ph type="body" idx="4294967295"/>
          </p:nvPr>
        </p:nvSpPr>
        <p:spPr/>
        <p:txBody>
          <a:bodyPr/>
          <a:lstStyle/>
          <a:p>
            <a:pPr>
              <a:buFont typeface="Arial" charset="0"/>
              <a:buNone/>
            </a:pPr>
            <a:r>
              <a:rPr lang="en-US" smtClean="0">
                <a:latin typeface="Arial" charset="0"/>
                <a:cs typeface="Arial" charset="0"/>
              </a:rPr>
              <a:t>	Now, the next push may be performed in the next available location of the circular array:</a:t>
            </a:r>
          </a:p>
          <a:p>
            <a:pPr lvl="1">
              <a:buFont typeface="Arial" charset="0"/>
              <a:buNone/>
            </a:pPr>
            <a:r>
              <a:rPr lang="en-US" smtClean="0">
                <a:latin typeface="Consolas" pitchFamily="49" charset="0"/>
                <a:cs typeface="Arial" charset="0"/>
              </a:rPr>
              <a:t>	++iback;</a:t>
            </a:r>
          </a:p>
          <a:p>
            <a:pPr lvl="1">
              <a:buFont typeface="Arial" charset="0"/>
              <a:buNone/>
            </a:pPr>
            <a:r>
              <a:rPr lang="en-US" smtClean="0">
                <a:latin typeface="Consolas" pitchFamily="49" charset="0"/>
                <a:cs typeface="Arial" charset="0"/>
              </a:rPr>
              <a:t>	if ( iback == capacity() ) {</a:t>
            </a:r>
          </a:p>
          <a:p>
            <a:pPr lvl="1">
              <a:buFont typeface="Arial" charset="0"/>
              <a:buNone/>
            </a:pPr>
            <a:r>
              <a:rPr lang="en-US" smtClean="0">
                <a:latin typeface="Consolas" pitchFamily="49" charset="0"/>
                <a:cs typeface="Arial" charset="0"/>
              </a:rPr>
              <a:t>	    iback = 0;</a:t>
            </a:r>
          </a:p>
          <a:p>
            <a:pPr lvl="1">
              <a:buFont typeface="Arial" charset="0"/>
              <a:buNone/>
            </a:pPr>
            <a:r>
              <a:rPr lang="en-US" smtClean="0">
                <a:latin typeface="Consolas" pitchFamily="49" charset="0"/>
                <a:cs typeface="Arial" charset="0"/>
              </a:rPr>
              <a:t>	}</a:t>
            </a:r>
          </a:p>
        </p:txBody>
      </p:sp>
      <p:sp>
        <p:nvSpPr>
          <p:cNvPr id="30725" name="TextBox 4"/>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p:cNvSpPr>
          <p:nvPr>
            <p:ph type="title" idx="4294967295"/>
          </p:nvPr>
        </p:nvSpPr>
        <p:spPr/>
        <p:txBody>
          <a:bodyPr/>
          <a:lstStyle/>
          <a:p>
            <a:r>
              <a:rPr lang="en-US" smtClean="0">
                <a:latin typeface="Arial" charset="0"/>
                <a:cs typeface="Arial" charset="0"/>
              </a:rPr>
              <a:t>Exceptions</a:t>
            </a:r>
          </a:p>
        </p:txBody>
      </p:sp>
      <p:sp>
        <p:nvSpPr>
          <p:cNvPr id="31747" name="Rectangle 3"/>
          <p:cNvSpPr>
            <a:spLocks noGrp="1"/>
          </p:cNvSpPr>
          <p:nvPr>
            <p:ph type="body" idx="4294967295"/>
          </p:nvPr>
        </p:nvSpPr>
        <p:spPr/>
        <p:txBody>
          <a:bodyPr/>
          <a:lstStyle/>
          <a:p>
            <a:pPr>
              <a:buFont typeface="Arial" charset="0"/>
              <a:buNone/>
            </a:pPr>
            <a:r>
              <a:rPr lang="en-US" smtClean="0">
                <a:latin typeface="Arial" charset="0"/>
                <a:cs typeface="Arial" charset="0"/>
              </a:rPr>
              <a:t>	As with a stack, there are a number of options which can be used if the array is filled</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If the array is filled, we have five options:</a:t>
            </a:r>
          </a:p>
          <a:p>
            <a:pPr lvl="1"/>
            <a:r>
              <a:rPr lang="en-US" smtClean="0">
                <a:latin typeface="Arial" charset="0"/>
                <a:cs typeface="Arial" charset="0"/>
              </a:rPr>
              <a:t>Increase the size of the array</a:t>
            </a:r>
          </a:p>
          <a:p>
            <a:pPr lvl="1"/>
            <a:r>
              <a:rPr lang="en-US" smtClean="0">
                <a:latin typeface="Arial" charset="0"/>
                <a:cs typeface="Arial" charset="0"/>
              </a:rPr>
              <a:t>Throw an exception</a:t>
            </a:r>
          </a:p>
          <a:p>
            <a:pPr lvl="1"/>
            <a:r>
              <a:rPr lang="en-US" smtClean="0">
                <a:latin typeface="Arial" charset="0"/>
                <a:cs typeface="Arial" charset="0"/>
              </a:rPr>
              <a:t>Ignore the element being pushed</a:t>
            </a:r>
          </a:p>
          <a:p>
            <a:pPr lvl="1"/>
            <a:r>
              <a:rPr lang="en-US" smtClean="0">
                <a:latin typeface="Arial" charset="0"/>
                <a:cs typeface="Arial" charset="0"/>
              </a:rPr>
              <a:t>Put the pushing process to “sleep” until something else pops the front of the queue</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Include a member function </a:t>
            </a:r>
            <a:r>
              <a:rPr lang="en-US" b="1" smtClean="0">
                <a:latin typeface="Consolas" pitchFamily="49" charset="0"/>
                <a:cs typeface="Arial" charset="0"/>
              </a:rPr>
              <a:t>bool full()</a:t>
            </a:r>
          </a:p>
          <a:p>
            <a:endParaRPr lang="en-US" smtClean="0">
              <a:latin typeface="Arial" charset="0"/>
              <a:cs typeface="Arial" charset="0"/>
            </a:endParaRPr>
          </a:p>
        </p:txBody>
      </p:sp>
      <p:sp>
        <p:nvSpPr>
          <p:cNvPr id="31748" name="TextBox 3"/>
          <p:cNvSpPr txBox="1">
            <a:spLocks noChangeArrowheads="1"/>
          </p:cNvSpPr>
          <p:nvPr/>
        </p:nvSpPr>
        <p:spPr bwMode="auto">
          <a:xfrm>
            <a:off x="179388" y="756444"/>
            <a:ext cx="890587" cy="368300"/>
          </a:xfrm>
          <a:prstGeom prst="rect">
            <a:avLst/>
          </a:prstGeom>
          <a:noFill/>
          <a:ln w="9525">
            <a:noFill/>
            <a:miter lim="800000"/>
            <a:headEnd/>
            <a:tailEnd/>
          </a:ln>
        </p:spPr>
        <p:txBody>
          <a:bodyPr wrap="none">
            <a:spAutoFit/>
          </a:bodyPr>
          <a:lstStyle/>
          <a:p>
            <a:r>
              <a:rPr lang="en-CA"/>
              <a:t>3.3.3.2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7" descr="dub"/>
          <p:cNvPicPr>
            <a:picLocks noChangeAspect="1" noChangeArrowheads="1"/>
          </p:cNvPicPr>
          <p:nvPr/>
        </p:nvPicPr>
        <p:blipFill>
          <a:blip r:embed="rId3" cstate="print"/>
          <a:srcRect/>
          <a:stretch>
            <a:fillRect/>
          </a:stretch>
        </p:blipFill>
        <p:spPr bwMode="auto">
          <a:xfrm>
            <a:off x="1492250" y="2925763"/>
            <a:ext cx="6392863" cy="1655762"/>
          </a:xfrm>
          <a:prstGeom prst="rect">
            <a:avLst/>
          </a:prstGeom>
          <a:noFill/>
          <a:ln w="9525">
            <a:noFill/>
            <a:miter lim="800000"/>
            <a:headEnd/>
            <a:tailEnd/>
          </a:ln>
        </p:spPr>
      </p:pic>
      <p:sp>
        <p:nvSpPr>
          <p:cNvPr id="32771" name="Rectangle 2"/>
          <p:cNvSpPr>
            <a:spLocks noGrp="1"/>
          </p:cNvSpPr>
          <p:nvPr>
            <p:ph type="title" idx="4294967295"/>
          </p:nvPr>
        </p:nvSpPr>
        <p:spPr/>
        <p:txBody>
          <a:bodyPr/>
          <a:lstStyle/>
          <a:p>
            <a:r>
              <a:rPr lang="en-US" smtClean="0">
                <a:latin typeface="Arial" charset="0"/>
                <a:cs typeface="Arial" charset="0"/>
              </a:rPr>
              <a:t>Increasing Capacity</a:t>
            </a:r>
          </a:p>
        </p:txBody>
      </p:sp>
      <p:sp>
        <p:nvSpPr>
          <p:cNvPr id="32772" name="Rectangle 3"/>
          <p:cNvSpPr>
            <a:spLocks noGrp="1"/>
          </p:cNvSpPr>
          <p:nvPr>
            <p:ph type="body" idx="4294967295"/>
          </p:nvPr>
        </p:nvSpPr>
        <p:spPr/>
        <p:txBody>
          <a:bodyPr/>
          <a:lstStyle/>
          <a:p>
            <a:pPr>
              <a:buFont typeface="Arial" charset="0"/>
              <a:buNone/>
            </a:pPr>
            <a:r>
              <a:rPr lang="en-US" smtClean="0">
                <a:latin typeface="Arial" charset="0"/>
                <a:cs typeface="Arial" charset="0"/>
              </a:rPr>
              <a:t>	Unfortunately, if we choose to increase the capacity, this becomes slightly more complex</a:t>
            </a:r>
          </a:p>
          <a:p>
            <a:pPr lvl="1"/>
            <a:r>
              <a:rPr lang="en-US" smtClean="0">
                <a:latin typeface="Arial" charset="0"/>
                <a:cs typeface="Arial" charset="0"/>
              </a:rPr>
              <a:t>A direct copy does not work:</a:t>
            </a:r>
          </a:p>
        </p:txBody>
      </p:sp>
      <p:sp>
        <p:nvSpPr>
          <p:cNvPr id="32773"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descr="dub"/>
          <p:cNvPicPr>
            <a:picLocks noChangeAspect="1" noChangeArrowheads="1"/>
          </p:cNvPicPr>
          <p:nvPr/>
        </p:nvPicPr>
        <p:blipFill>
          <a:blip r:embed="rId3" cstate="print"/>
          <a:srcRect/>
          <a:stretch>
            <a:fillRect/>
          </a:stretch>
        </p:blipFill>
        <p:spPr bwMode="auto">
          <a:xfrm>
            <a:off x="1492250" y="2925763"/>
            <a:ext cx="6389688" cy="1655762"/>
          </a:xfrm>
          <a:prstGeom prst="rect">
            <a:avLst/>
          </a:prstGeom>
          <a:noFill/>
          <a:ln w="9525">
            <a:noFill/>
            <a:miter lim="800000"/>
            <a:headEnd/>
            <a:tailEnd/>
          </a:ln>
        </p:spPr>
      </p:pic>
      <p:sp>
        <p:nvSpPr>
          <p:cNvPr id="33795" name="Rectangle 2"/>
          <p:cNvSpPr>
            <a:spLocks noGrp="1"/>
          </p:cNvSpPr>
          <p:nvPr>
            <p:ph type="title" idx="4294967295"/>
          </p:nvPr>
        </p:nvSpPr>
        <p:spPr/>
        <p:txBody>
          <a:bodyPr/>
          <a:lstStyle/>
          <a:p>
            <a:r>
              <a:rPr lang="en-US" smtClean="0">
                <a:latin typeface="Arial" charset="0"/>
                <a:cs typeface="Arial" charset="0"/>
              </a:rPr>
              <a:t>Increasing Capacity</a:t>
            </a:r>
          </a:p>
        </p:txBody>
      </p:sp>
      <p:sp>
        <p:nvSpPr>
          <p:cNvPr id="33796" name="Rectangle 3"/>
          <p:cNvSpPr>
            <a:spLocks noGrp="1"/>
          </p:cNvSpPr>
          <p:nvPr>
            <p:ph type="body" idx="4294967295"/>
          </p:nvPr>
        </p:nvSpPr>
        <p:spPr>
          <a:xfrm>
            <a:off x="457200" y="1566863"/>
            <a:ext cx="8229600" cy="4525962"/>
          </a:xfrm>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There are two solutions:</a:t>
            </a:r>
          </a:p>
          <a:p>
            <a:pPr lvl="1"/>
            <a:r>
              <a:rPr lang="en-US" smtClean="0">
                <a:latin typeface="Arial" charset="0"/>
                <a:cs typeface="Arial" charset="0"/>
              </a:rPr>
              <a:t>Move those beyond the front to the end of the array</a:t>
            </a:r>
          </a:p>
          <a:p>
            <a:pPr lvl="1"/>
            <a:r>
              <a:rPr lang="en-US" smtClean="0">
                <a:latin typeface="Arial" charset="0"/>
                <a:cs typeface="Arial" charset="0"/>
              </a:rPr>
              <a:t>The next push would then occur in position 6</a:t>
            </a:r>
          </a:p>
        </p:txBody>
      </p:sp>
      <p:sp>
        <p:nvSpPr>
          <p:cNvPr id="33797"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smtClean="0">
                <a:latin typeface="Arial" charset="0"/>
                <a:cs typeface="Arial" charset="0"/>
              </a:rPr>
              <a:t>Abstract Queue</a:t>
            </a:r>
          </a:p>
        </p:txBody>
      </p:sp>
      <p:sp>
        <p:nvSpPr>
          <p:cNvPr id="614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An Abstract Queue (Queue ADT) is an abstract data type that emphasizes specific operations:</a:t>
            </a:r>
          </a:p>
          <a:p>
            <a:pPr lvl="1"/>
            <a:r>
              <a:rPr lang="en-US" smtClean="0">
                <a:latin typeface="Arial" charset="0"/>
                <a:cs typeface="Arial" charset="0"/>
              </a:rPr>
              <a:t>Uses a explicit linear ordering</a:t>
            </a:r>
          </a:p>
          <a:p>
            <a:pPr lvl="1"/>
            <a:r>
              <a:rPr lang="en-US" smtClean="0">
                <a:latin typeface="Arial" charset="0"/>
                <a:cs typeface="Arial" charset="0"/>
              </a:rPr>
              <a:t>Insertions and removals are performed individually</a:t>
            </a:r>
          </a:p>
          <a:p>
            <a:pPr lvl="1"/>
            <a:r>
              <a:rPr lang="en-US" smtClean="0">
                <a:latin typeface="Arial" charset="0"/>
                <a:cs typeface="Arial" charset="0"/>
              </a:rPr>
              <a:t>There are no restrictions on objects inserted into (</a:t>
            </a:r>
            <a:r>
              <a:rPr lang="en-US" i="1" smtClean="0">
                <a:latin typeface="Arial" charset="0"/>
                <a:cs typeface="Arial" charset="0"/>
              </a:rPr>
              <a:t>pushed onto</a:t>
            </a:r>
            <a:r>
              <a:rPr lang="en-US" smtClean="0">
                <a:latin typeface="Arial" charset="0"/>
                <a:cs typeface="Arial" charset="0"/>
              </a:rPr>
              <a:t>) the queue—that object is designated the back of the queue</a:t>
            </a:r>
          </a:p>
          <a:p>
            <a:pPr lvl="1"/>
            <a:r>
              <a:rPr lang="en-US" smtClean="0">
                <a:latin typeface="Arial" charset="0"/>
                <a:cs typeface="Arial" charset="0"/>
              </a:rPr>
              <a:t>The object designated as the </a:t>
            </a:r>
            <a:r>
              <a:rPr lang="en-US" i="1" smtClean="0">
                <a:latin typeface="Arial" charset="0"/>
                <a:cs typeface="Arial" charset="0"/>
              </a:rPr>
              <a:t>front </a:t>
            </a:r>
            <a:r>
              <a:rPr lang="en-US" smtClean="0">
                <a:latin typeface="Arial" charset="0"/>
                <a:cs typeface="Arial" charset="0"/>
              </a:rPr>
              <a:t>of the queue is the object which was in the queue the longest</a:t>
            </a:r>
          </a:p>
          <a:p>
            <a:pPr lvl="1"/>
            <a:r>
              <a:rPr lang="en-US" smtClean="0">
                <a:latin typeface="Arial" charset="0"/>
                <a:cs typeface="Arial" charset="0"/>
              </a:rPr>
              <a:t>The remove operation (</a:t>
            </a:r>
            <a:r>
              <a:rPr lang="en-US" i="1" smtClean="0">
                <a:latin typeface="Arial" charset="0"/>
                <a:cs typeface="Arial" charset="0"/>
              </a:rPr>
              <a:t>popping</a:t>
            </a:r>
            <a:r>
              <a:rPr lang="en-US" smtClean="0">
                <a:latin typeface="Arial" charset="0"/>
                <a:cs typeface="Arial" charset="0"/>
              </a:rPr>
              <a:t> from the queue) removes the current </a:t>
            </a:r>
            <a:r>
              <a:rPr lang="en-US" i="1" smtClean="0">
                <a:latin typeface="Arial" charset="0"/>
                <a:cs typeface="Arial" charset="0"/>
              </a:rPr>
              <a:t>front </a:t>
            </a:r>
            <a:r>
              <a:rPr lang="en-US" smtClean="0">
                <a:latin typeface="Arial" charset="0"/>
                <a:cs typeface="Arial" charset="0"/>
              </a:rPr>
              <a:t>of the queue</a:t>
            </a:r>
          </a:p>
        </p:txBody>
      </p:sp>
      <p:sp>
        <p:nvSpPr>
          <p:cNvPr id="6148" name="TextBox 3"/>
          <p:cNvSpPr txBox="1">
            <a:spLocks noChangeArrowheads="1"/>
          </p:cNvSpPr>
          <p:nvPr/>
        </p:nvSpPr>
        <p:spPr bwMode="auto">
          <a:xfrm>
            <a:off x="179388" y="756444"/>
            <a:ext cx="504825" cy="368300"/>
          </a:xfrm>
          <a:prstGeom prst="rect">
            <a:avLst/>
          </a:prstGeom>
          <a:noFill/>
          <a:ln w="9525">
            <a:noFill/>
            <a:miter lim="800000"/>
            <a:headEnd/>
            <a:tailEnd/>
          </a:ln>
        </p:spPr>
        <p:txBody>
          <a:bodyPr wrap="none">
            <a:spAutoFit/>
          </a:bodyPr>
          <a:lstStyle/>
          <a:p>
            <a:r>
              <a:rPr lang="en-CA"/>
              <a:t>3.3</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p:cNvSpPr>
          <p:nvPr>
            <p:ph type="title" idx="4294967295"/>
          </p:nvPr>
        </p:nvSpPr>
        <p:spPr/>
        <p:txBody>
          <a:bodyPr/>
          <a:lstStyle/>
          <a:p>
            <a:r>
              <a:rPr lang="en-US" smtClean="0">
                <a:latin typeface="Arial" charset="0"/>
                <a:cs typeface="Arial" charset="0"/>
              </a:rPr>
              <a:t>Increasing Capacity</a:t>
            </a:r>
          </a:p>
        </p:txBody>
      </p:sp>
      <p:sp>
        <p:nvSpPr>
          <p:cNvPr id="34819" name="Rectangle 3"/>
          <p:cNvSpPr>
            <a:spLocks noGrp="1"/>
          </p:cNvSpPr>
          <p:nvPr>
            <p:ph type="body" idx="4294967295"/>
          </p:nvPr>
        </p:nvSpPr>
        <p:spPr/>
        <p:txBody>
          <a:bodyPr/>
          <a:lstStyle/>
          <a:p>
            <a:pPr>
              <a:buFont typeface="Arial" charset="0"/>
              <a:buNone/>
            </a:pPr>
            <a:r>
              <a:rPr lang="en-US" smtClean="0">
                <a:latin typeface="Arial" charset="0"/>
                <a:cs typeface="Arial" charset="0"/>
              </a:rPr>
              <a:t>	An alternate solution is normalization:</a:t>
            </a:r>
          </a:p>
          <a:p>
            <a:pPr lvl="1"/>
            <a:r>
              <a:rPr lang="en-US" smtClean="0">
                <a:latin typeface="Arial" charset="0"/>
                <a:cs typeface="Arial" charset="0"/>
              </a:rPr>
              <a:t>Map the front back at position 0</a:t>
            </a:r>
          </a:p>
          <a:p>
            <a:pPr lvl="1"/>
            <a:r>
              <a:rPr lang="en-US" smtClean="0">
                <a:latin typeface="Arial" charset="0"/>
                <a:cs typeface="Arial" charset="0"/>
              </a:rPr>
              <a:t>The next push would then occur in position 16</a:t>
            </a:r>
          </a:p>
        </p:txBody>
      </p:sp>
      <p:pic>
        <p:nvPicPr>
          <p:cNvPr id="34820" name="Picture 5" descr="dub"/>
          <p:cNvPicPr>
            <a:picLocks noChangeAspect="1" noChangeArrowheads="1"/>
          </p:cNvPicPr>
          <p:nvPr/>
        </p:nvPicPr>
        <p:blipFill>
          <a:blip r:embed="rId3" cstate="print"/>
          <a:srcRect/>
          <a:stretch>
            <a:fillRect/>
          </a:stretch>
        </p:blipFill>
        <p:spPr bwMode="auto">
          <a:xfrm>
            <a:off x="1492250" y="2925763"/>
            <a:ext cx="6392863" cy="1655762"/>
          </a:xfrm>
          <a:prstGeom prst="rect">
            <a:avLst/>
          </a:prstGeom>
          <a:noFill/>
          <a:ln w="9525">
            <a:noFill/>
            <a:miter lim="800000"/>
            <a:headEnd/>
            <a:tailEnd/>
          </a:ln>
        </p:spPr>
      </p:pic>
      <p:sp>
        <p:nvSpPr>
          <p:cNvPr id="34821"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3.3.4</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35843"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Another application is performing a breadth-first traversal of a directory tree</a:t>
            </a:r>
          </a:p>
          <a:p>
            <a:pPr lvl="1" eaLnBrk="1" hangingPunct="1"/>
            <a:r>
              <a:rPr lang="en-US" smtClean="0">
                <a:latin typeface="Arial" charset="0"/>
                <a:cs typeface="Arial" charset="0"/>
              </a:rPr>
              <a:t>Consider searching the directory structure</a:t>
            </a:r>
          </a:p>
        </p:txBody>
      </p:sp>
      <p:pic>
        <p:nvPicPr>
          <p:cNvPr id="35844" name="Picture 5" descr="t1"/>
          <p:cNvPicPr>
            <a:picLocks noChangeAspect="1" noChangeArrowheads="1"/>
          </p:cNvPicPr>
          <p:nvPr/>
        </p:nvPicPr>
        <p:blipFill>
          <a:blip r:embed="rId3" cstate="print"/>
          <a:srcRect/>
          <a:stretch>
            <a:fillRect/>
          </a:stretch>
        </p:blipFill>
        <p:spPr bwMode="auto">
          <a:xfrm>
            <a:off x="2457450" y="3573463"/>
            <a:ext cx="3897313" cy="2519362"/>
          </a:xfrm>
          <a:prstGeom prst="rect">
            <a:avLst/>
          </a:prstGeom>
          <a:noFill/>
          <a:ln w="9525">
            <a:noFill/>
            <a:miter lim="800000"/>
            <a:headEnd/>
            <a:tailEnd/>
          </a:ln>
        </p:spPr>
      </p:pic>
      <p:sp>
        <p:nvSpPr>
          <p:cNvPr id="35845"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t2"/>
          <p:cNvPicPr>
            <a:picLocks noChangeAspect="1" noChangeArrowheads="1"/>
          </p:cNvPicPr>
          <p:nvPr/>
        </p:nvPicPr>
        <p:blipFill>
          <a:blip r:embed="rId3" cstate="print"/>
          <a:srcRect/>
          <a:stretch>
            <a:fillRect/>
          </a:stretch>
        </p:blipFill>
        <p:spPr bwMode="auto">
          <a:xfrm>
            <a:off x="1827213" y="3573463"/>
            <a:ext cx="4932362" cy="2519362"/>
          </a:xfrm>
          <a:prstGeom prst="rect">
            <a:avLst/>
          </a:prstGeom>
          <a:noFill/>
          <a:ln w="9525">
            <a:noFill/>
            <a:miter lim="800000"/>
            <a:headEnd/>
            <a:tailEnd/>
          </a:ln>
        </p:spPr>
      </p:pic>
      <p:sp>
        <p:nvSpPr>
          <p:cNvPr id="36867"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36868"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We would rather search the more shallow directories first then plunge deep into searching one sub-directory and all of its contents</a:t>
            </a:r>
          </a:p>
          <a:p>
            <a:pPr eaLnBrk="1" hangingPunct="1">
              <a:buFont typeface="Arial" charset="0"/>
              <a:buNone/>
            </a:pPr>
            <a:endParaRPr lang="en-US" i="1" smtClean="0">
              <a:latin typeface="Arial" charset="0"/>
              <a:cs typeface="Arial" charset="0"/>
            </a:endParaRPr>
          </a:p>
          <a:p>
            <a:pPr eaLnBrk="1" hangingPunct="1">
              <a:buFont typeface="Arial" charset="0"/>
              <a:buNone/>
            </a:pPr>
            <a:r>
              <a:rPr lang="en-US" smtClean="0">
                <a:latin typeface="Arial" charset="0"/>
                <a:cs typeface="Arial" charset="0"/>
              </a:rPr>
              <a:t>	One such search is called a </a:t>
            </a:r>
            <a:r>
              <a:rPr lang="en-US" i="1" smtClean="0">
                <a:latin typeface="Arial" charset="0"/>
                <a:cs typeface="Arial" charset="0"/>
              </a:rPr>
              <a:t>breadth-first traversal</a:t>
            </a:r>
            <a:endParaRPr lang="en-US" smtClean="0">
              <a:latin typeface="Arial" charset="0"/>
              <a:cs typeface="Arial" charset="0"/>
            </a:endParaRPr>
          </a:p>
          <a:p>
            <a:pPr lvl="1" eaLnBrk="1" hangingPunct="1"/>
            <a:r>
              <a:rPr lang="en-US" smtClean="0">
                <a:latin typeface="Arial" charset="0"/>
                <a:cs typeface="Arial" charset="0"/>
              </a:rPr>
              <a:t>Search all the directories at one level before descending a level</a:t>
            </a:r>
          </a:p>
        </p:txBody>
      </p:sp>
      <p:sp>
        <p:nvSpPr>
          <p:cNvPr id="36869"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37891"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The easiest implementation is:</a:t>
            </a:r>
          </a:p>
          <a:p>
            <a:pPr lvl="1" eaLnBrk="1" hangingPunct="1"/>
            <a:r>
              <a:rPr lang="en-US" smtClean="0">
                <a:latin typeface="Arial" charset="0"/>
                <a:cs typeface="Arial" charset="0"/>
              </a:rPr>
              <a:t>Place the root directory into a queue</a:t>
            </a:r>
          </a:p>
          <a:p>
            <a:pPr lvl="1" eaLnBrk="1" hangingPunct="1"/>
            <a:r>
              <a:rPr lang="en-US" smtClean="0">
                <a:latin typeface="Arial" charset="0"/>
                <a:cs typeface="Arial" charset="0"/>
              </a:rPr>
              <a:t>While the queue is not empty:</a:t>
            </a:r>
          </a:p>
          <a:p>
            <a:pPr lvl="2" eaLnBrk="1" hangingPunct="1"/>
            <a:r>
              <a:rPr lang="en-US" smtClean="0">
                <a:latin typeface="Arial" charset="0"/>
                <a:cs typeface="Arial" charset="0"/>
              </a:rPr>
              <a:t>Pop the directory at the front of the queue</a:t>
            </a:r>
          </a:p>
          <a:p>
            <a:pPr lvl="2" eaLnBrk="1" hangingPunct="1"/>
            <a:r>
              <a:rPr lang="en-US" smtClean="0">
                <a:latin typeface="Arial" charset="0"/>
                <a:cs typeface="Arial" charset="0"/>
              </a:rPr>
              <a:t>Push all of its sub-directories into the queue</a:t>
            </a:r>
          </a:p>
          <a:p>
            <a:pPr eaLnBrk="1" hangingPunct="1">
              <a:buFont typeface="Arial" charset="0"/>
              <a:buNone/>
            </a:pPr>
            <a:endParaRPr lang="en-US" smtClean="0">
              <a:latin typeface="Arial" charset="0"/>
              <a:cs typeface="Arial" charset="0"/>
            </a:endParaRPr>
          </a:p>
          <a:p>
            <a:pPr eaLnBrk="1" hangingPunct="1">
              <a:buFont typeface="Arial" charset="0"/>
              <a:buNone/>
            </a:pPr>
            <a:r>
              <a:rPr lang="en-US" smtClean="0">
                <a:latin typeface="Arial" charset="0"/>
                <a:cs typeface="Arial" charset="0"/>
              </a:rPr>
              <a:t>	The order in which the directories come out of the queue will be in breadth-first order</a:t>
            </a:r>
          </a:p>
        </p:txBody>
      </p:sp>
      <p:sp>
        <p:nvSpPr>
          <p:cNvPr id="37892"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5" descr="q1"/>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38915"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38916"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Push the root directory A</a:t>
            </a:r>
          </a:p>
        </p:txBody>
      </p:sp>
      <p:sp>
        <p:nvSpPr>
          <p:cNvPr id="38917"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39939"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A and push its two sub-directories:  B and H</a:t>
            </a:r>
          </a:p>
        </p:txBody>
      </p:sp>
      <p:pic>
        <p:nvPicPr>
          <p:cNvPr id="39940" name="Picture 4" descr="q2"/>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39941"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0963"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B and push C, D, and G</a:t>
            </a:r>
          </a:p>
        </p:txBody>
      </p:sp>
      <p:pic>
        <p:nvPicPr>
          <p:cNvPr id="40964" name="Picture 4" descr="q3"/>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40965"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1987"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H and push its one sub-directory I</a:t>
            </a:r>
          </a:p>
        </p:txBody>
      </p:sp>
      <p:pic>
        <p:nvPicPr>
          <p:cNvPr id="41988" name="Picture 4" descr="q4"/>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41989"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3011"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C:  no sub-directories</a:t>
            </a:r>
          </a:p>
        </p:txBody>
      </p:sp>
      <p:pic>
        <p:nvPicPr>
          <p:cNvPr id="43012" name="Picture 4" descr="q5"/>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43013"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4035"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D and push E and F</a:t>
            </a:r>
          </a:p>
        </p:txBody>
      </p:sp>
      <p:pic>
        <p:nvPicPr>
          <p:cNvPr id="44036" name="Picture 4" descr="q6"/>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44037"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smtClean="0">
                <a:latin typeface="Arial" charset="0"/>
                <a:cs typeface="Arial" charset="0"/>
              </a:rPr>
              <a:t>Abstract Queue</a:t>
            </a:r>
          </a:p>
        </p:txBody>
      </p:sp>
      <p:sp>
        <p:nvSpPr>
          <p:cNvPr id="717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Also called a </a:t>
            </a:r>
            <a:r>
              <a:rPr lang="en-US" i="1" smtClean="0">
                <a:latin typeface="Arial" charset="0"/>
                <a:cs typeface="Arial" charset="0"/>
              </a:rPr>
              <a:t>first-in–first-out </a:t>
            </a:r>
            <a:r>
              <a:rPr lang="en-US" smtClean="0">
                <a:latin typeface="Arial" charset="0"/>
                <a:cs typeface="Arial" charset="0"/>
              </a:rPr>
              <a:t>(FIFO) data structure</a:t>
            </a:r>
          </a:p>
          <a:p>
            <a:pPr lvl="1"/>
            <a:r>
              <a:rPr lang="en-US" smtClean="0">
                <a:latin typeface="Arial" charset="0"/>
                <a:cs typeface="Arial" charset="0"/>
              </a:rPr>
              <a:t>Graphically, we may view these operations as follows:</a:t>
            </a:r>
          </a:p>
        </p:txBody>
      </p:sp>
      <p:pic>
        <p:nvPicPr>
          <p:cNvPr id="7172" name="Picture 8" descr="C:\Users\dwharder\Desktop\q1.png"/>
          <p:cNvPicPr>
            <a:picLocks noChangeAspect="1" noChangeArrowheads="1"/>
          </p:cNvPicPr>
          <p:nvPr/>
        </p:nvPicPr>
        <p:blipFill>
          <a:blip r:embed="rId3" cstate="print"/>
          <a:srcRect/>
          <a:stretch>
            <a:fillRect/>
          </a:stretch>
        </p:blipFill>
        <p:spPr bwMode="auto">
          <a:xfrm>
            <a:off x="2393950" y="2349500"/>
            <a:ext cx="4448175" cy="914400"/>
          </a:xfrm>
          <a:prstGeom prst="rect">
            <a:avLst/>
          </a:prstGeom>
          <a:noFill/>
          <a:ln w="9525">
            <a:noFill/>
            <a:miter lim="800000"/>
            <a:headEnd/>
            <a:tailEnd/>
          </a:ln>
        </p:spPr>
      </p:pic>
      <p:pic>
        <p:nvPicPr>
          <p:cNvPr id="7173" name="Picture 9" descr="C:\Users\dwharder\Desktop\q2.png"/>
          <p:cNvPicPr>
            <a:picLocks noChangeAspect="1" noChangeArrowheads="1"/>
          </p:cNvPicPr>
          <p:nvPr/>
        </p:nvPicPr>
        <p:blipFill>
          <a:blip r:embed="rId4" cstate="print"/>
          <a:srcRect/>
          <a:stretch>
            <a:fillRect/>
          </a:stretch>
        </p:blipFill>
        <p:spPr bwMode="auto">
          <a:xfrm>
            <a:off x="2393950" y="4437063"/>
            <a:ext cx="4448175" cy="914400"/>
          </a:xfrm>
          <a:prstGeom prst="rect">
            <a:avLst/>
          </a:prstGeom>
          <a:noFill/>
          <a:ln w="9525">
            <a:noFill/>
            <a:miter lim="800000"/>
            <a:headEnd/>
            <a:tailEnd/>
          </a:ln>
        </p:spPr>
      </p:pic>
      <p:pic>
        <p:nvPicPr>
          <p:cNvPr id="7174" name="Picture 10" descr="C:\Users\dwharder\Desktop\q3.png"/>
          <p:cNvPicPr>
            <a:picLocks noChangeAspect="1" noChangeArrowheads="1"/>
          </p:cNvPicPr>
          <p:nvPr/>
        </p:nvPicPr>
        <p:blipFill>
          <a:blip r:embed="rId5" cstate="print"/>
          <a:srcRect/>
          <a:stretch>
            <a:fillRect/>
          </a:stretch>
        </p:blipFill>
        <p:spPr bwMode="auto">
          <a:xfrm>
            <a:off x="2393950" y="3357563"/>
            <a:ext cx="4448175" cy="914400"/>
          </a:xfrm>
          <a:prstGeom prst="rect">
            <a:avLst/>
          </a:prstGeom>
          <a:noFill/>
          <a:ln w="9525">
            <a:noFill/>
            <a:miter lim="800000"/>
            <a:headEnd/>
            <a:tailEnd/>
          </a:ln>
        </p:spPr>
      </p:pic>
      <p:sp>
        <p:nvSpPr>
          <p:cNvPr id="7175" name="TextBox 6"/>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3.3.1</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5059" name="Rectangle 3"/>
          <p:cNvSpPr>
            <a:spLocks noGrp="1" noChangeArrowheads="1"/>
          </p:cNvSpPr>
          <p:nvPr>
            <p:ph type="body" idx="4294967295"/>
          </p:nvPr>
        </p:nvSpPr>
        <p:spPr>
          <a:xfrm>
            <a:off x="457200" y="1550988"/>
            <a:ext cx="8229600" cy="4525962"/>
          </a:xfrm>
        </p:spPr>
        <p:txBody>
          <a:bodyPr/>
          <a:lstStyle/>
          <a:p>
            <a:pPr eaLnBrk="1" hangingPunct="1">
              <a:buFont typeface="Arial" charset="0"/>
              <a:buNone/>
            </a:pPr>
            <a:r>
              <a:rPr lang="en-US" sz="2400" smtClean="0">
                <a:latin typeface="Arial" charset="0"/>
                <a:cs typeface="Arial" charset="0"/>
              </a:rPr>
              <a:t>	</a:t>
            </a:r>
            <a:r>
              <a:rPr lang="en-US" smtClean="0">
                <a:latin typeface="Arial" charset="0"/>
                <a:cs typeface="Arial" charset="0"/>
              </a:rPr>
              <a:t>Pop G</a:t>
            </a:r>
          </a:p>
        </p:txBody>
      </p:sp>
      <p:pic>
        <p:nvPicPr>
          <p:cNvPr id="45060" name="Picture 4" descr="q7"/>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45061"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6083" name="Rectangle 3"/>
          <p:cNvSpPr>
            <a:spLocks noGrp="1" noChangeArrowheads="1"/>
          </p:cNvSpPr>
          <p:nvPr>
            <p:ph type="body" idx="4294967295"/>
          </p:nvPr>
        </p:nvSpPr>
        <p:spPr>
          <a:xfrm>
            <a:off x="457200" y="1550988"/>
            <a:ext cx="8229600" cy="4525962"/>
          </a:xfrm>
        </p:spPr>
        <p:txBody>
          <a:bodyPr/>
          <a:lstStyle/>
          <a:p>
            <a:pPr eaLnBrk="1" hangingPunct="1">
              <a:buFont typeface="Arial" charset="0"/>
              <a:buNone/>
            </a:pPr>
            <a:r>
              <a:rPr lang="en-US" sz="2400" smtClean="0">
                <a:latin typeface="Arial" charset="0"/>
                <a:cs typeface="Arial" charset="0"/>
              </a:rPr>
              <a:t>	</a:t>
            </a:r>
            <a:r>
              <a:rPr lang="en-US" smtClean="0">
                <a:latin typeface="Arial" charset="0"/>
                <a:cs typeface="Arial" charset="0"/>
              </a:rPr>
              <a:t>Pop I and push J and K</a:t>
            </a:r>
          </a:p>
        </p:txBody>
      </p:sp>
      <p:pic>
        <p:nvPicPr>
          <p:cNvPr id="46084" name="Picture 4" descr="q8"/>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46085"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7107" name="Rectangle 3"/>
          <p:cNvSpPr>
            <a:spLocks noGrp="1" noChangeArrowheads="1"/>
          </p:cNvSpPr>
          <p:nvPr>
            <p:ph type="body" idx="4294967295"/>
          </p:nvPr>
        </p:nvSpPr>
        <p:spPr>
          <a:xfrm>
            <a:off x="457200" y="1550988"/>
            <a:ext cx="8229600" cy="4525962"/>
          </a:xfrm>
        </p:spPr>
        <p:txBody>
          <a:bodyPr/>
          <a:lstStyle/>
          <a:p>
            <a:pPr eaLnBrk="1" hangingPunct="1">
              <a:buFont typeface="Arial" charset="0"/>
              <a:buNone/>
            </a:pPr>
            <a:r>
              <a:rPr lang="en-US" sz="2400" smtClean="0">
                <a:latin typeface="Arial" charset="0"/>
                <a:cs typeface="Arial" charset="0"/>
              </a:rPr>
              <a:t>	</a:t>
            </a:r>
            <a:r>
              <a:rPr lang="en-US" smtClean="0">
                <a:latin typeface="Arial" charset="0"/>
                <a:cs typeface="Arial" charset="0"/>
              </a:rPr>
              <a:t>Pop E</a:t>
            </a:r>
          </a:p>
        </p:txBody>
      </p:sp>
      <p:pic>
        <p:nvPicPr>
          <p:cNvPr id="47108" name="Picture 6" descr="q9"/>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47109"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8131"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F</a:t>
            </a:r>
          </a:p>
        </p:txBody>
      </p:sp>
      <p:pic>
        <p:nvPicPr>
          <p:cNvPr id="48132" name="Picture 4" descr="q10"/>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48133"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49155"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J</a:t>
            </a:r>
          </a:p>
        </p:txBody>
      </p:sp>
      <p:pic>
        <p:nvPicPr>
          <p:cNvPr id="49156" name="Picture 4" descr="q11"/>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49157"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50179"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Pop K and the queue is empty</a:t>
            </a:r>
          </a:p>
        </p:txBody>
      </p:sp>
      <p:pic>
        <p:nvPicPr>
          <p:cNvPr id="50180" name="Picture 4" descr="q12"/>
          <p:cNvPicPr>
            <a:picLocks noChangeAspect="1" noChangeArrowheads="1"/>
          </p:cNvPicPr>
          <p:nvPr/>
        </p:nvPicPr>
        <p:blipFill>
          <a:blip r:embed="rId3" cstate="print"/>
          <a:srcRect/>
          <a:stretch>
            <a:fillRect/>
          </a:stretch>
        </p:blipFill>
        <p:spPr bwMode="auto">
          <a:xfrm>
            <a:off x="1187450" y="2565400"/>
            <a:ext cx="6388100" cy="1963738"/>
          </a:xfrm>
          <a:prstGeom prst="rect">
            <a:avLst/>
          </a:prstGeom>
          <a:noFill/>
          <a:ln w="9525">
            <a:noFill/>
            <a:miter lim="800000"/>
            <a:headEnd/>
            <a:tailEnd/>
          </a:ln>
        </p:spPr>
      </p:pic>
      <p:sp>
        <p:nvSpPr>
          <p:cNvPr id="50181"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descr="t1"/>
          <p:cNvPicPr>
            <a:picLocks noChangeAspect="1" noChangeArrowheads="1"/>
          </p:cNvPicPr>
          <p:nvPr/>
        </p:nvPicPr>
        <p:blipFill>
          <a:blip r:embed="rId3" cstate="print"/>
          <a:srcRect/>
          <a:stretch>
            <a:fillRect/>
          </a:stretch>
        </p:blipFill>
        <p:spPr bwMode="auto">
          <a:xfrm>
            <a:off x="2484438" y="2492375"/>
            <a:ext cx="3897312" cy="2519363"/>
          </a:xfrm>
          <a:prstGeom prst="rect">
            <a:avLst/>
          </a:prstGeom>
          <a:noFill/>
          <a:ln w="9525">
            <a:noFill/>
            <a:miter lim="800000"/>
            <a:headEnd/>
            <a:tailEnd/>
          </a:ln>
        </p:spPr>
      </p:pic>
      <p:sp>
        <p:nvSpPr>
          <p:cNvPr id="51203" name="Rectangle 2"/>
          <p:cNvSpPr>
            <a:spLocks noGrp="1" noChangeArrowheads="1"/>
          </p:cNvSpPr>
          <p:nvPr>
            <p:ph type="title" idx="4294967295"/>
          </p:nvPr>
        </p:nvSpPr>
        <p:spPr/>
        <p:txBody>
          <a:bodyPr/>
          <a:lstStyle/>
          <a:p>
            <a:pPr eaLnBrk="1" hangingPunct="1"/>
            <a:r>
              <a:rPr lang="en-US" smtClean="0">
                <a:latin typeface="Arial" charset="0"/>
                <a:cs typeface="Arial" charset="0"/>
              </a:rPr>
              <a:t>Application</a:t>
            </a:r>
          </a:p>
        </p:txBody>
      </p:sp>
      <p:sp>
        <p:nvSpPr>
          <p:cNvPr id="51204" name="Rectangle 3"/>
          <p:cNvSpPr>
            <a:spLocks noGrp="1" noChangeArrowheads="1"/>
          </p:cNvSpPr>
          <p:nvPr>
            <p:ph type="body" idx="4294967295"/>
          </p:nvPr>
        </p:nvSpPr>
        <p:spPr/>
        <p:txBody>
          <a:bodyPr/>
          <a:lstStyle/>
          <a:p>
            <a:pPr eaLnBrk="1" hangingPunct="1">
              <a:buFont typeface="Arial" charset="0"/>
              <a:buNone/>
            </a:pPr>
            <a:r>
              <a:rPr lang="en-US" dirty="0" smtClean="0">
                <a:latin typeface="Arial" charset="0"/>
                <a:cs typeface="Arial" charset="0"/>
              </a:rPr>
              <a:t>	The resulting order</a:t>
            </a:r>
          </a:p>
          <a:p>
            <a:pPr eaLnBrk="1" hangingPunct="1">
              <a:buFont typeface="Arial" charset="0"/>
              <a:buNone/>
            </a:pPr>
            <a:r>
              <a:rPr lang="en-US" dirty="0" smtClean="0">
                <a:latin typeface="Arial" charset="0"/>
                <a:cs typeface="Arial" charset="0"/>
              </a:rPr>
              <a:t>		       A B H C D G I E F J K</a:t>
            </a:r>
          </a:p>
          <a:p>
            <a:pPr eaLnBrk="1" hangingPunct="1">
              <a:buFont typeface="Arial" charset="0"/>
              <a:buNone/>
            </a:pPr>
            <a:r>
              <a:rPr lang="en-US" dirty="0" smtClean="0">
                <a:latin typeface="Arial" charset="0"/>
                <a:cs typeface="Arial" charset="0"/>
              </a:rPr>
              <a:t>	is in breadth-first order:</a:t>
            </a:r>
          </a:p>
        </p:txBody>
      </p:sp>
      <p:sp>
        <p:nvSpPr>
          <p:cNvPr id="51205"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3.3.5</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p:txBody>
          <a:bodyPr/>
          <a:lstStyle/>
          <a:p>
            <a:pPr eaLnBrk="1" hangingPunct="1"/>
            <a:r>
              <a:rPr lang="en-US" smtClean="0">
                <a:latin typeface="Arial" charset="0"/>
                <a:cs typeface="Arial" charset="0"/>
              </a:rPr>
              <a:t>Standard Template Library</a:t>
            </a:r>
          </a:p>
        </p:txBody>
      </p:sp>
      <p:sp>
        <p:nvSpPr>
          <p:cNvPr id="52227" name="Rectangle 3"/>
          <p:cNvSpPr>
            <a:spLocks noGrp="1" noChangeArrowheads="1"/>
          </p:cNvSpPr>
          <p:nvPr>
            <p:ph type="body" idx="4294967295"/>
          </p:nvPr>
        </p:nvSpPr>
        <p:spPr/>
        <p:txBody>
          <a:bodyPr/>
          <a:lstStyle/>
          <a:p>
            <a:pPr eaLnBrk="1" hangingPunct="1">
              <a:buFont typeface="Arial" charset="0"/>
              <a:buNone/>
            </a:pPr>
            <a:r>
              <a:rPr lang="en-US" smtClean="0">
                <a:latin typeface="Arial" charset="0"/>
                <a:cs typeface="Arial" charset="0"/>
              </a:rPr>
              <a:t>	An example of a queue in the STL is:</a:t>
            </a:r>
          </a:p>
          <a:p>
            <a:pPr eaLnBrk="1" hangingPunct="1">
              <a:buFont typeface="Arial" charset="0"/>
              <a:buNone/>
            </a:pPr>
            <a:r>
              <a:rPr lang="en-US" sz="1400" smtClean="0">
                <a:latin typeface="Consolas" pitchFamily="49" charset="0"/>
                <a:cs typeface="Arial" charset="0"/>
              </a:rPr>
              <a:t>		#include &lt;iostream&gt;</a:t>
            </a:r>
          </a:p>
          <a:p>
            <a:pPr eaLnBrk="1" hangingPunct="1">
              <a:buFont typeface="Arial" charset="0"/>
              <a:buNone/>
            </a:pPr>
            <a:r>
              <a:rPr lang="en-US" sz="1400" smtClean="0">
                <a:latin typeface="Consolas" pitchFamily="49" charset="0"/>
                <a:cs typeface="Arial" charset="0"/>
              </a:rPr>
              <a:t>		#include &lt;queue&gt;</a:t>
            </a:r>
          </a:p>
          <a:p>
            <a:pPr eaLnBrk="1" hangingPunct="1">
              <a:buFont typeface="Arial" charset="0"/>
              <a:buNone/>
            </a:pPr>
            <a:r>
              <a:rPr lang="en-US" sz="1400" smtClean="0">
                <a:latin typeface="Consolas" pitchFamily="49" charset="0"/>
                <a:cs typeface="Arial" charset="0"/>
              </a:rPr>
              <a:t>		using namespace std;</a:t>
            </a:r>
          </a:p>
          <a:p>
            <a:pPr eaLnBrk="1" hangingPunct="1">
              <a:buFont typeface="Arial" charset="0"/>
              <a:buNone/>
            </a:pPr>
            <a:r>
              <a:rPr lang="en-US" sz="1400" smtClean="0">
                <a:latin typeface="Consolas" pitchFamily="49" charset="0"/>
                <a:cs typeface="Arial" charset="0"/>
              </a:rPr>
              <a:t>		int main() {</a:t>
            </a:r>
          </a:p>
          <a:p>
            <a:pPr eaLnBrk="1" hangingPunct="1">
              <a:buFont typeface="Arial" charset="0"/>
              <a:buNone/>
            </a:pPr>
            <a:r>
              <a:rPr lang="en-US" sz="1400" smtClean="0">
                <a:latin typeface="Consolas" pitchFamily="49" charset="0"/>
                <a:cs typeface="Arial" charset="0"/>
              </a:rPr>
              <a:t>		    queue &lt;int&gt; iqueue;</a:t>
            </a:r>
          </a:p>
          <a:p>
            <a:pPr eaLnBrk="1" hangingPunct="1">
              <a:buFont typeface="Arial" charset="0"/>
              <a:buNone/>
            </a:pPr>
            <a:endParaRPr lang="en-US" sz="1400" smtClean="0">
              <a:latin typeface="Consolas" pitchFamily="49" charset="0"/>
              <a:cs typeface="Arial" charset="0"/>
            </a:endParaRPr>
          </a:p>
          <a:p>
            <a:pPr eaLnBrk="1" hangingPunct="1">
              <a:buFont typeface="Arial" charset="0"/>
              <a:buNone/>
            </a:pPr>
            <a:r>
              <a:rPr lang="en-US" sz="1400" smtClean="0">
                <a:latin typeface="Consolas" pitchFamily="49" charset="0"/>
                <a:cs typeface="Arial" charset="0"/>
              </a:rPr>
              <a:t>		    iqueue.push( 13 );</a:t>
            </a:r>
          </a:p>
          <a:p>
            <a:pPr eaLnBrk="1" hangingPunct="1">
              <a:buFont typeface="Arial" charset="0"/>
              <a:buNone/>
            </a:pPr>
            <a:r>
              <a:rPr lang="en-US" sz="1400" smtClean="0">
                <a:latin typeface="Consolas" pitchFamily="49" charset="0"/>
                <a:cs typeface="Arial" charset="0"/>
              </a:rPr>
              <a:t>		    iqueue.push( 42 );</a:t>
            </a:r>
          </a:p>
          <a:p>
            <a:pPr eaLnBrk="1" hangingPunct="1">
              <a:buFont typeface="Arial" charset="0"/>
              <a:buNone/>
            </a:pPr>
            <a:r>
              <a:rPr lang="en-US" sz="1400" smtClean="0">
                <a:latin typeface="Consolas" pitchFamily="49" charset="0"/>
                <a:cs typeface="Arial" charset="0"/>
              </a:rPr>
              <a:t>		    cout &lt;&lt; "Head: " &lt;&lt; iqueue.front() &lt;&lt; endl;</a:t>
            </a:r>
          </a:p>
          <a:p>
            <a:pPr eaLnBrk="1" hangingPunct="1">
              <a:buFont typeface="Arial" charset="0"/>
              <a:buNone/>
            </a:pPr>
            <a:r>
              <a:rPr lang="en-US" sz="1400" smtClean="0">
                <a:latin typeface="Consolas" pitchFamily="49" charset="0"/>
                <a:cs typeface="Arial" charset="0"/>
              </a:rPr>
              <a:t>		    iqueue.pop();                        </a:t>
            </a:r>
            <a:r>
              <a:rPr lang="en-US" sz="1400" smtClean="0">
                <a:solidFill>
                  <a:srgbClr val="00B0F0"/>
                </a:solidFill>
                <a:latin typeface="Consolas" pitchFamily="49" charset="0"/>
                <a:cs typeface="Arial" charset="0"/>
              </a:rPr>
              <a:t> // no return value</a:t>
            </a:r>
          </a:p>
          <a:p>
            <a:pPr eaLnBrk="1" hangingPunct="1">
              <a:buFont typeface="Arial" charset="0"/>
              <a:buNone/>
            </a:pPr>
            <a:r>
              <a:rPr lang="en-US" sz="1400" smtClean="0">
                <a:latin typeface="Consolas" pitchFamily="49" charset="0"/>
                <a:cs typeface="Arial" charset="0"/>
              </a:rPr>
              <a:t>		    cout &lt;&lt; "Head: " &lt;&lt; iqueue.front() &lt;&lt; endl;</a:t>
            </a:r>
          </a:p>
          <a:p>
            <a:pPr eaLnBrk="1" hangingPunct="1">
              <a:buFont typeface="Arial" charset="0"/>
              <a:buNone/>
            </a:pPr>
            <a:r>
              <a:rPr lang="en-US" sz="1400" smtClean="0">
                <a:latin typeface="Consolas" pitchFamily="49" charset="0"/>
                <a:cs typeface="Arial" charset="0"/>
              </a:rPr>
              <a:t>		    cout &lt;&lt; "Size: " &lt;&lt; iqueue.size() &lt;&lt; endl;</a:t>
            </a:r>
          </a:p>
          <a:p>
            <a:pPr eaLnBrk="1" hangingPunct="1">
              <a:buFont typeface="Arial" charset="0"/>
              <a:buNone/>
            </a:pPr>
            <a:endParaRPr lang="en-US" sz="1400" smtClean="0">
              <a:latin typeface="Consolas" pitchFamily="49" charset="0"/>
              <a:cs typeface="Arial" charset="0"/>
            </a:endParaRPr>
          </a:p>
          <a:p>
            <a:pPr eaLnBrk="1" hangingPunct="1">
              <a:buFont typeface="Arial" charset="0"/>
              <a:buNone/>
            </a:pPr>
            <a:r>
              <a:rPr lang="en-US" sz="1400" smtClean="0">
                <a:latin typeface="Consolas" pitchFamily="49" charset="0"/>
                <a:cs typeface="Arial" charset="0"/>
              </a:rPr>
              <a:t>		    return 0;</a:t>
            </a:r>
          </a:p>
          <a:p>
            <a:pPr eaLnBrk="1" hangingPunct="1">
              <a:buFont typeface="Arial" charset="0"/>
              <a:buNone/>
            </a:pPr>
            <a:r>
              <a:rPr lang="en-US" sz="1400" smtClean="0">
                <a:latin typeface="Consolas" pitchFamily="49" charset="0"/>
                <a:cs typeface="Arial" charset="0"/>
              </a:rPr>
              <a:t>		}</a:t>
            </a:r>
          </a:p>
        </p:txBody>
      </p:sp>
      <p:sp>
        <p:nvSpPr>
          <p:cNvPr id="52228"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3.3.6</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smtClean="0">
                <a:latin typeface="Arial" charset="0"/>
                <a:cs typeface="Arial" charset="0"/>
              </a:rPr>
              <a:t>Summary</a:t>
            </a:r>
          </a:p>
        </p:txBody>
      </p:sp>
      <p:sp>
        <p:nvSpPr>
          <p:cNvPr id="53251"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queue is one of the most common abstract data structures</a:t>
            </a:r>
          </a:p>
          <a:p>
            <a:pPr>
              <a:buFont typeface="Arial" charset="0"/>
              <a:buNone/>
            </a:pPr>
            <a:r>
              <a:rPr lang="en-US" smtClean="0">
                <a:latin typeface="Arial" charset="0"/>
                <a:cs typeface="Arial" charset="0"/>
              </a:rPr>
              <a:t>	Understanding how a queue works is trivial</a:t>
            </a:r>
          </a:p>
          <a:p>
            <a:pPr>
              <a:buFont typeface="Arial" charset="0"/>
              <a:buNone/>
            </a:pPr>
            <a:r>
              <a:rPr lang="en-US" smtClean="0">
                <a:latin typeface="Arial" charset="0"/>
                <a:cs typeface="Arial" charset="0"/>
              </a:rPr>
              <a:t>	The implementation is only slightly more difficult than that of a stack</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Applications include:</a:t>
            </a:r>
          </a:p>
          <a:p>
            <a:pPr lvl="1"/>
            <a:r>
              <a:rPr lang="en-US" smtClean="0">
                <a:latin typeface="Arial" charset="0"/>
                <a:cs typeface="Arial" charset="0"/>
              </a:rPr>
              <a:t>Queuing clients in a client-server model</a:t>
            </a:r>
          </a:p>
          <a:p>
            <a:pPr lvl="1"/>
            <a:r>
              <a:rPr lang="en-US" smtClean="0">
                <a:latin typeface="Arial" charset="0"/>
                <a:cs typeface="Arial" charset="0"/>
              </a:rPr>
              <a:t>Breadth-first traversals of trees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smtClean="0">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pPr>
            <a:r>
              <a:rPr lang="en-US" sz="1400" dirty="0" smtClean="0">
                <a:latin typeface="Arial" charset="0"/>
                <a:cs typeface="Arial" charset="0"/>
              </a:rPr>
              <a:t>	Donald E. Knuth, </a:t>
            </a:r>
            <a:r>
              <a:rPr lang="en-US" sz="1400" i="1" dirty="0" smtClean="0">
                <a:latin typeface="Arial" charset="0"/>
                <a:cs typeface="Arial" charset="0"/>
              </a:rPr>
              <a:t>The Art of Computer Programming, Volume 1:  Fundamental Algorithms</a:t>
            </a:r>
            <a:r>
              <a:rPr lang="en-US" sz="1400" dirty="0" smtClean="0">
                <a:latin typeface="Arial" charset="0"/>
                <a:cs typeface="Arial" charset="0"/>
              </a:rPr>
              <a:t>, 3</a:t>
            </a:r>
            <a:r>
              <a:rPr lang="en-US" sz="1400" baseline="30000" dirty="0" smtClean="0">
                <a:latin typeface="Arial" charset="0"/>
                <a:cs typeface="Arial" charset="0"/>
              </a:rPr>
              <a:t>rd</a:t>
            </a:r>
            <a:r>
              <a:rPr lang="en-US" sz="1400" dirty="0" smtClean="0">
                <a:latin typeface="Arial" charset="0"/>
                <a:cs typeface="Arial" charset="0"/>
              </a:rPr>
              <a:t> Ed., Addison Wesley, 1997, §2.2.1, p.238.</a:t>
            </a:r>
          </a:p>
          <a:p>
            <a:pPr marL="533400" indent="-533400">
              <a:buFontTx/>
              <a:buNone/>
            </a:pPr>
            <a:endParaRPr lang="en-US" sz="1400" dirty="0" smtClean="0">
              <a:latin typeface="Arial" charset="0"/>
              <a:cs typeface="Arial" charset="0"/>
            </a:endParaRPr>
          </a:p>
          <a:p>
            <a:pPr marL="533400" indent="-533400">
              <a:buFontTx/>
              <a:buNone/>
            </a:pPr>
            <a:r>
              <a:rPr lang="en-US" sz="1400" dirty="0" smtClean="0">
                <a:latin typeface="Arial" charset="0"/>
                <a:cs typeface="Arial" charset="0"/>
              </a:rPr>
              <a:t>	</a:t>
            </a:r>
            <a:r>
              <a:rPr lang="en-US" sz="1400" dirty="0" err="1" smtClean="0">
                <a:latin typeface="Arial" charset="0"/>
                <a:cs typeface="Arial" charset="0"/>
              </a:rPr>
              <a:t>Cormen</a:t>
            </a:r>
            <a:r>
              <a:rPr lang="en-US" sz="1400" dirty="0" smtClean="0">
                <a:latin typeface="Arial" charset="0"/>
                <a:cs typeface="Arial" charset="0"/>
              </a:rPr>
              <a:t>, </a:t>
            </a:r>
            <a:r>
              <a:rPr lang="en-US" sz="1400" dirty="0" err="1" smtClean="0">
                <a:latin typeface="Arial" charset="0"/>
                <a:cs typeface="Arial" charset="0"/>
              </a:rPr>
              <a:t>Leiserson</a:t>
            </a:r>
            <a:r>
              <a:rPr lang="en-US" sz="1400" dirty="0" smtClean="0">
                <a:latin typeface="Arial" charset="0"/>
                <a:cs typeface="Arial" charset="0"/>
              </a:rPr>
              <a:t>, and </a:t>
            </a:r>
            <a:r>
              <a:rPr lang="en-US" sz="1400" dirty="0" err="1" smtClean="0">
                <a:latin typeface="Arial" charset="0"/>
                <a:cs typeface="Arial" charset="0"/>
              </a:rPr>
              <a:t>Rivest</a:t>
            </a:r>
            <a:r>
              <a:rPr lang="en-US" sz="1400" dirty="0" smtClean="0">
                <a:latin typeface="Arial" charset="0"/>
                <a:cs typeface="Arial" charset="0"/>
              </a:rPr>
              <a:t>, </a:t>
            </a:r>
            <a:r>
              <a:rPr lang="en-US" sz="1400" i="1" dirty="0" smtClean="0">
                <a:latin typeface="Arial" charset="0"/>
                <a:cs typeface="Arial" charset="0"/>
              </a:rPr>
              <a:t>Introduction to Algorithms</a:t>
            </a:r>
            <a:r>
              <a:rPr lang="en-US" sz="1400" dirty="0" smtClean="0">
                <a:latin typeface="Arial" charset="0"/>
                <a:cs typeface="Arial" charset="0"/>
              </a:rPr>
              <a:t>, McGraw Hill, 1990, §11.1, p.200.</a:t>
            </a:r>
          </a:p>
          <a:p>
            <a:pPr marL="533400" indent="-533400">
              <a:buFontTx/>
              <a:buNone/>
            </a:pPr>
            <a:endParaRPr lang="en-US" sz="1400" dirty="0" smtClean="0">
              <a:latin typeface="Arial" charset="0"/>
              <a:cs typeface="Arial" charset="0"/>
            </a:endParaRPr>
          </a:p>
          <a:p>
            <a:pPr marL="533400" indent="-533400">
              <a:buFontTx/>
              <a:buNone/>
            </a:pPr>
            <a:r>
              <a:rPr lang="en-US" sz="1400" dirty="0" smtClean="0">
                <a:latin typeface="Arial" charset="0"/>
                <a:cs typeface="Arial" charset="0"/>
              </a:rPr>
              <a:t>	Weiss, Data Structures and Algorithm Analysis in C++, 3</a:t>
            </a:r>
            <a:r>
              <a:rPr lang="en-US" sz="1400" baseline="30000" dirty="0" smtClean="0">
                <a:latin typeface="Arial" charset="0"/>
                <a:cs typeface="Arial" charset="0"/>
              </a:rPr>
              <a:t>rd</a:t>
            </a:r>
            <a:r>
              <a:rPr lang="en-US" sz="1400" dirty="0" smtClean="0">
                <a:latin typeface="Arial" charset="0"/>
                <a:cs typeface="Arial" charset="0"/>
              </a:rPr>
              <a:t> Ed., Addison Wesley, §3.6, p.94.</a:t>
            </a:r>
          </a:p>
          <a:p>
            <a:pPr marL="533400" indent="-533400">
              <a:buFontTx/>
              <a:buNone/>
            </a:pPr>
            <a:endParaRPr lang="en-US" sz="1400" dirty="0" smtClean="0">
              <a:latin typeface="Arial" charset="0"/>
              <a:cs typeface="Arial" charset="0"/>
            </a:endParaRPr>
          </a:p>
          <a:p>
            <a:pPr marL="533400" indent="-533400">
              <a:buNone/>
            </a:pPr>
            <a:r>
              <a:rPr lang="en-US" sz="1400" dirty="0" smtClean="0">
                <a:latin typeface="Arial" charset="0"/>
                <a:cs typeface="Arial" charset="0"/>
              </a:rPr>
              <a:t>	</a:t>
            </a:r>
            <a:r>
              <a:rPr lang="en-US" sz="1400" dirty="0" err="1" smtClean="0">
                <a:latin typeface="Arial" charset="0"/>
                <a:cs typeface="Arial" charset="0"/>
              </a:rPr>
              <a:t>Koffman</a:t>
            </a:r>
            <a:r>
              <a:rPr lang="en-US" sz="1400" dirty="0" smtClean="0">
                <a:latin typeface="Arial" charset="0"/>
                <a:cs typeface="Arial" charset="0"/>
              </a:rPr>
              <a:t> and Wolfgang, “Objects, Abstraction, Data </a:t>
            </a:r>
            <a:r>
              <a:rPr lang="en-US" sz="1400" dirty="0" err="1" smtClean="0">
                <a:latin typeface="Arial" charset="0"/>
                <a:cs typeface="Arial" charset="0"/>
              </a:rPr>
              <a:t>Strucutes</a:t>
            </a:r>
            <a:r>
              <a:rPr lang="en-US" sz="1400" dirty="0" smtClean="0">
                <a:latin typeface="Arial" charset="0"/>
                <a:cs typeface="Arial" charset="0"/>
              </a:rPr>
              <a:t> and Design using C++”, John Wiley &amp; Sons, Inc., Ch. 6.</a:t>
            </a:r>
          </a:p>
          <a:p>
            <a:pPr marL="533400" indent="-533400">
              <a:buFontTx/>
              <a:buNone/>
              <a:defRPr/>
            </a:pPr>
            <a:endParaRPr lang="en-US" sz="1400" dirty="0" smtClean="0">
              <a:latin typeface="Arial" charset="0"/>
              <a:cs typeface="Arial" charset="0"/>
            </a:endParaRPr>
          </a:p>
          <a:p>
            <a:pPr marL="533400" indent="-533400">
              <a:buFontTx/>
              <a:buNone/>
              <a:defRPr/>
            </a:pPr>
            <a:r>
              <a:rPr lang="en-US" sz="1400" dirty="0" smtClean="0">
                <a:latin typeface="Arial" charset="0"/>
                <a:cs typeface="Arial" charset="0"/>
              </a:rPr>
              <a:t>	Wikipedia, http://en.wikipedia.org/wiki/Queue_(abstract_data_type)</a:t>
            </a:r>
          </a:p>
          <a:p>
            <a:pPr marL="533400" indent="-533400">
              <a:buFontTx/>
              <a:buNone/>
              <a:defRPr/>
            </a:pPr>
            <a:endParaRPr lang="en-US" sz="1400" dirty="0" smtClean="0">
              <a:latin typeface="Arial" charset="0"/>
              <a:cs typeface="Arial" charset="0"/>
            </a:endParaRPr>
          </a:p>
          <a:p>
            <a:pPr marL="533400" indent="-533400" algn="just">
              <a:buFont typeface="Arial" charset="0"/>
              <a:buNone/>
              <a:defRPr/>
            </a:pPr>
            <a:r>
              <a:rPr lang="en-US" sz="1400" dirty="0" smtClean="0">
                <a:solidFill>
                  <a:schemeClr val="tx1">
                    <a:lumMod val="65000"/>
                    <a:lumOff val="35000"/>
                  </a:schemeClr>
                </a:solidFill>
                <a:latin typeface="Arial" charset="0"/>
                <a:cs typeface="Arial" charset="0"/>
              </a:rPr>
              <a:t>	These slides are provided for the ECE 250</a:t>
            </a:r>
            <a:r>
              <a:rPr lang="en-US" sz="1400" i="1" dirty="0" smtClean="0">
                <a:solidFill>
                  <a:schemeClr val="tx1">
                    <a:lumMod val="65000"/>
                    <a:lumOff val="35000"/>
                  </a:schemeClr>
                </a:solidFill>
                <a:latin typeface="Arial" charset="0"/>
                <a:cs typeface="Arial" charset="0"/>
              </a:rPr>
              <a:t> Algorithms and Data Structures</a:t>
            </a:r>
            <a:r>
              <a:rPr lang="en-US" sz="1400" dirty="0" smtClean="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smtClean="0">
                <a:latin typeface="Arial" charset="0"/>
                <a:cs typeface="Arial" charset="0"/>
              </a:rPr>
              <a:t>Abstract Queue</a:t>
            </a:r>
          </a:p>
        </p:txBody>
      </p:sp>
      <p:sp>
        <p:nvSpPr>
          <p:cNvPr id="819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Alternative terms may be used for the four operations on a queue, including:</a:t>
            </a:r>
          </a:p>
        </p:txBody>
      </p:sp>
      <p:pic>
        <p:nvPicPr>
          <p:cNvPr id="8196" name="Picture 11" descr="C:\Users\dwharder\Desktop\q4.png"/>
          <p:cNvPicPr>
            <a:picLocks noChangeAspect="1" noChangeArrowheads="1"/>
          </p:cNvPicPr>
          <p:nvPr/>
        </p:nvPicPr>
        <p:blipFill>
          <a:blip r:embed="rId3" cstate="print"/>
          <a:srcRect/>
          <a:stretch>
            <a:fillRect/>
          </a:stretch>
        </p:blipFill>
        <p:spPr bwMode="auto">
          <a:xfrm>
            <a:off x="2357438" y="2784475"/>
            <a:ext cx="4572000" cy="914400"/>
          </a:xfrm>
          <a:prstGeom prst="rect">
            <a:avLst/>
          </a:prstGeom>
          <a:noFill/>
          <a:ln w="9525">
            <a:noFill/>
            <a:miter lim="800000"/>
            <a:headEnd/>
            <a:tailEnd/>
          </a:ln>
        </p:spPr>
      </p:pic>
      <p:sp>
        <p:nvSpPr>
          <p:cNvPr id="8197" name="TextBox 4"/>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3.3.1</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latin typeface="Arial" charset="0"/>
                <a:cs typeface="Arial" charset="0"/>
              </a:rPr>
              <a:t>Abstract Queue</a:t>
            </a:r>
          </a:p>
        </p:txBody>
      </p:sp>
      <p:sp>
        <p:nvSpPr>
          <p:cNvPr id="10243"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There are two exceptions associated with this abstract data structure:</a:t>
            </a:r>
          </a:p>
          <a:p>
            <a:pPr lvl="1"/>
            <a:r>
              <a:rPr lang="en-US" smtClean="0">
                <a:latin typeface="Arial" charset="0"/>
                <a:cs typeface="Arial" charset="0"/>
              </a:rPr>
              <a:t>It is an undefined operation to call either pop or front on an empty queue</a:t>
            </a:r>
          </a:p>
        </p:txBody>
      </p:sp>
      <p:sp>
        <p:nvSpPr>
          <p:cNvPr id="10244"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3.3.1</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smtClean="0">
                <a:latin typeface="Arial" charset="0"/>
                <a:cs typeface="Arial" charset="0"/>
              </a:rPr>
              <a:t>Applications</a:t>
            </a:r>
          </a:p>
        </p:txBody>
      </p:sp>
      <p:sp>
        <p:nvSpPr>
          <p:cNvPr id="11267"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The most common application is in client-server models</a:t>
            </a:r>
          </a:p>
          <a:p>
            <a:pPr lvl="1"/>
            <a:r>
              <a:rPr lang="en-US" smtClean="0">
                <a:latin typeface="Arial" charset="0"/>
                <a:cs typeface="Arial" charset="0"/>
              </a:rPr>
              <a:t>Multiple clients may be requesting services from one or more servers</a:t>
            </a:r>
          </a:p>
          <a:p>
            <a:pPr lvl="1"/>
            <a:r>
              <a:rPr lang="en-US" smtClean="0">
                <a:latin typeface="Arial" charset="0"/>
                <a:cs typeface="Arial" charset="0"/>
              </a:rPr>
              <a:t>Some clients may have to wait while the servers are busy</a:t>
            </a:r>
          </a:p>
          <a:p>
            <a:pPr lvl="1"/>
            <a:r>
              <a:rPr lang="en-US" smtClean="0">
                <a:latin typeface="Arial" charset="0"/>
                <a:cs typeface="Arial" charset="0"/>
              </a:rPr>
              <a:t>Those clients are placed in a queue and serviced in the order of arrival</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Grocery stores, banks, and airport security use queues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The SSH Secure Shell and SFTP are clients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Most shared computer services are servers:</a:t>
            </a:r>
          </a:p>
          <a:p>
            <a:pPr lvl="1"/>
            <a:r>
              <a:rPr lang="en-CA" smtClean="0">
                <a:latin typeface="Arial" charset="0"/>
                <a:cs typeface="Arial" charset="0"/>
              </a:rPr>
              <a:t>Web, file, ftp, database, mail, printers, WOW, </a:t>
            </a:r>
            <a:r>
              <a:rPr lang="en-CA" i="1" smtClean="0">
                <a:latin typeface="Arial" charset="0"/>
                <a:cs typeface="Arial" charset="0"/>
              </a:rPr>
              <a:t>etc</a:t>
            </a:r>
            <a:r>
              <a:rPr lang="en-CA" smtClean="0">
                <a:latin typeface="Arial" charset="0"/>
                <a:cs typeface="Arial" charset="0"/>
              </a:rPr>
              <a:t>.</a:t>
            </a:r>
            <a:endParaRPr lang="en-US" smtClean="0">
              <a:latin typeface="Arial" charset="0"/>
              <a:cs typeface="Arial" charset="0"/>
            </a:endParaRPr>
          </a:p>
          <a:p>
            <a:pPr lvl="1">
              <a:buFont typeface="Arial" charset="0"/>
              <a:buNone/>
            </a:pPr>
            <a:endParaRPr lang="en-US" smtClean="0">
              <a:latin typeface="Arial" charset="0"/>
              <a:cs typeface="Arial" charset="0"/>
            </a:endParaRPr>
          </a:p>
          <a:p>
            <a:pPr lvl="1"/>
            <a:endParaRPr lang="en-US" smtClean="0">
              <a:latin typeface="Arial" charset="0"/>
              <a:cs typeface="Arial" charset="0"/>
            </a:endParaRPr>
          </a:p>
        </p:txBody>
      </p:sp>
      <p:sp>
        <p:nvSpPr>
          <p:cNvPr id="11268"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3.3.2</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idx="4294967295"/>
          </p:nvPr>
        </p:nvSpPr>
        <p:spPr/>
        <p:txBody>
          <a:bodyPr/>
          <a:lstStyle/>
          <a:p>
            <a:r>
              <a:rPr lang="en-US" smtClean="0">
                <a:latin typeface="Arial" charset="0"/>
                <a:cs typeface="Arial" charset="0"/>
              </a:rPr>
              <a:t>Applications</a:t>
            </a:r>
          </a:p>
        </p:txBody>
      </p:sp>
      <p:sp>
        <p:nvSpPr>
          <p:cNvPr id="12291" name="Rectangle 3"/>
          <p:cNvSpPr>
            <a:spLocks noGrp="1"/>
          </p:cNvSpPr>
          <p:nvPr>
            <p:ph type="body" idx="4294967295"/>
          </p:nvPr>
        </p:nvSpPr>
        <p:spPr/>
        <p:txBody>
          <a:bodyPr/>
          <a:lstStyle/>
          <a:p>
            <a:pPr>
              <a:buFont typeface="Arial" charset="0"/>
              <a:buNone/>
            </a:pPr>
            <a:r>
              <a:rPr lang="en-US" sz="2400" smtClean="0">
                <a:latin typeface="Arial" charset="0"/>
                <a:cs typeface="Arial" charset="0"/>
              </a:rPr>
              <a:t>	</a:t>
            </a:r>
            <a:r>
              <a:rPr lang="en-US" smtClean="0">
                <a:latin typeface="Arial" charset="0"/>
                <a:cs typeface="Arial" charset="0"/>
              </a:rPr>
              <a:t>For example, in downloading these presentations from the ECE 250 web server, those requests not currently being downloaded are</a:t>
            </a:r>
            <a:br>
              <a:rPr lang="en-US" smtClean="0">
                <a:latin typeface="Arial" charset="0"/>
                <a:cs typeface="Arial" charset="0"/>
              </a:rPr>
            </a:br>
            <a:r>
              <a:rPr lang="en-US" smtClean="0">
                <a:latin typeface="Arial" charset="0"/>
                <a:cs typeface="Arial" charset="0"/>
              </a:rPr>
              <a:t>marked as “Queued”</a:t>
            </a:r>
          </a:p>
        </p:txBody>
      </p:sp>
      <p:pic>
        <p:nvPicPr>
          <p:cNvPr id="12292" name="Picture 5" descr="sftp"/>
          <p:cNvPicPr>
            <a:picLocks noChangeAspect="1" noChangeArrowheads="1"/>
          </p:cNvPicPr>
          <p:nvPr/>
        </p:nvPicPr>
        <p:blipFill>
          <a:blip r:embed="rId3" cstate="print"/>
          <a:srcRect/>
          <a:stretch>
            <a:fillRect/>
          </a:stretch>
        </p:blipFill>
        <p:spPr bwMode="auto">
          <a:xfrm>
            <a:off x="4284663" y="2492375"/>
            <a:ext cx="3887787" cy="3767138"/>
          </a:xfrm>
          <a:prstGeom prst="rect">
            <a:avLst/>
          </a:prstGeom>
          <a:noFill/>
          <a:ln w="9525">
            <a:noFill/>
            <a:miter lim="800000"/>
            <a:headEnd/>
            <a:tailEnd/>
          </a:ln>
        </p:spPr>
      </p:pic>
      <p:sp>
        <p:nvSpPr>
          <p:cNvPr id="12293" name="Oval 6"/>
          <p:cNvSpPr>
            <a:spLocks noChangeArrowheads="1"/>
          </p:cNvSpPr>
          <p:nvPr/>
        </p:nvSpPr>
        <p:spPr bwMode="auto">
          <a:xfrm>
            <a:off x="6659563" y="5445125"/>
            <a:ext cx="792162" cy="431800"/>
          </a:xfrm>
          <a:prstGeom prst="ellipse">
            <a:avLst/>
          </a:prstGeom>
          <a:noFill/>
          <a:ln w="28575">
            <a:solidFill>
              <a:srgbClr val="FF0000"/>
            </a:solidFill>
            <a:round/>
            <a:headEnd/>
            <a:tailEnd/>
          </a:ln>
        </p:spPr>
        <p:txBody>
          <a:bodyPr wrap="none" anchor="ctr"/>
          <a:lstStyle/>
          <a:p>
            <a:endParaRPr lang="en-CA"/>
          </a:p>
        </p:txBody>
      </p:sp>
      <p:sp>
        <p:nvSpPr>
          <p:cNvPr id="12294" name="TextBox 5"/>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smtClean="0">
                <a:latin typeface="Arial" charset="0"/>
                <a:cs typeface="Arial" charset="0"/>
              </a:rPr>
              <a:t>Implementations</a:t>
            </a:r>
          </a:p>
        </p:txBody>
      </p:sp>
      <p:sp>
        <p:nvSpPr>
          <p:cNvPr id="13315" name="Rectangle 3"/>
          <p:cNvSpPr>
            <a:spLocks noGrp="1" noChangeArrowheads="1"/>
          </p:cNvSpPr>
          <p:nvPr>
            <p:ph type="body" idx="1"/>
          </p:nvPr>
        </p:nvSpPr>
        <p:spPr/>
        <p:txBody>
          <a:bodyPr/>
          <a:lstStyle/>
          <a:p>
            <a:pPr>
              <a:buFont typeface="Arial" charset="0"/>
              <a:buNone/>
            </a:pPr>
            <a:r>
              <a:rPr lang="en-US" smtClean="0">
                <a:latin typeface="Arial" charset="0"/>
                <a:cs typeface="Arial" charset="0"/>
              </a:rPr>
              <a:t>	We will look at two implementations of queues:</a:t>
            </a:r>
          </a:p>
          <a:p>
            <a:pPr lvl="1"/>
            <a:r>
              <a:rPr lang="en-US" smtClean="0">
                <a:latin typeface="Arial" charset="0"/>
                <a:cs typeface="Arial" charset="0"/>
              </a:rPr>
              <a:t>Singly linked lists</a:t>
            </a:r>
          </a:p>
          <a:p>
            <a:pPr lvl="1"/>
            <a:r>
              <a:rPr lang="en-US" smtClean="0">
                <a:latin typeface="Arial" charset="0"/>
                <a:cs typeface="Arial" charset="0"/>
              </a:rPr>
              <a:t>Circular arrays</a:t>
            </a:r>
          </a:p>
          <a:p>
            <a:pPr>
              <a:buFont typeface="Arial" charset="0"/>
              <a:buNone/>
            </a:pPr>
            <a:endParaRPr lang="en-US" smtClean="0">
              <a:latin typeface="Arial" charset="0"/>
              <a:cs typeface="Arial" charset="0"/>
            </a:endParaRPr>
          </a:p>
          <a:p>
            <a:pPr>
              <a:buFont typeface="Arial" charset="0"/>
              <a:buNone/>
            </a:pPr>
            <a:r>
              <a:rPr lang="en-US" smtClean="0">
                <a:latin typeface="Arial" charset="0"/>
                <a:cs typeface="Arial" charset="0"/>
              </a:rPr>
              <a:t>	Requirements:</a:t>
            </a:r>
          </a:p>
          <a:p>
            <a:pPr lvl="1"/>
            <a:r>
              <a:rPr lang="en-US" smtClean="0">
                <a:latin typeface="Arial" charset="0"/>
                <a:cs typeface="Arial" charset="0"/>
              </a:rPr>
              <a:t>All queue operations must run in </a:t>
            </a:r>
            <a:r>
              <a:rPr lang="en-CA" b="1" smtClean="0">
                <a:latin typeface="Symbol" pitchFamily="18" charset="2"/>
                <a:cs typeface="Times New Roman" pitchFamily="18" charset="0"/>
              </a:rPr>
              <a:t>Q</a:t>
            </a:r>
            <a:r>
              <a:rPr lang="en-US" smtClean="0">
                <a:latin typeface="Times New Roman" pitchFamily="18" charset="0"/>
                <a:cs typeface="Arial" charset="0"/>
              </a:rPr>
              <a:t>(1)</a:t>
            </a:r>
            <a:r>
              <a:rPr lang="en-US" smtClean="0">
                <a:latin typeface="Arial" charset="0"/>
                <a:cs typeface="Arial" charset="0"/>
              </a:rPr>
              <a:t> time</a:t>
            </a:r>
          </a:p>
        </p:txBody>
      </p:sp>
      <p:sp>
        <p:nvSpPr>
          <p:cNvPr id="13316" name="TextBox 3"/>
          <p:cNvSpPr txBox="1">
            <a:spLocks noChangeArrowheads="1"/>
          </p:cNvSpPr>
          <p:nvPr/>
        </p:nvSpPr>
        <p:spPr bwMode="auto">
          <a:xfrm>
            <a:off x="179388" y="756444"/>
            <a:ext cx="698500" cy="368300"/>
          </a:xfrm>
          <a:prstGeom prst="rect">
            <a:avLst/>
          </a:prstGeom>
          <a:noFill/>
          <a:ln w="9525">
            <a:noFill/>
            <a:miter lim="800000"/>
            <a:headEnd/>
            <a:tailEnd/>
          </a:ln>
        </p:spPr>
        <p:txBody>
          <a:bodyPr wrap="none">
            <a:spAutoFit/>
          </a:bodyPr>
          <a:lstStyle/>
          <a:p>
            <a:r>
              <a:rPr lang="en-CA"/>
              <a:t>3.3.3</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18152</TotalTime>
  <Words>528</Words>
  <Application>Microsoft Office PowerPoint</Application>
  <PresentationFormat>On-screen Show (4:3)</PresentationFormat>
  <Paragraphs>512</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Calibri</vt:lpstr>
      <vt:lpstr>Courier New</vt:lpstr>
      <vt:lpstr>ＭＳ Ｐゴシック</vt:lpstr>
      <vt:lpstr>Symbol</vt:lpstr>
      <vt:lpstr>Times New Roman</vt:lpstr>
      <vt:lpstr>Consolas</vt:lpstr>
      <vt:lpstr>Custom Design</vt:lpstr>
      <vt:lpstr>PowerPoint Presentation</vt:lpstr>
      <vt:lpstr>Outline</vt:lpstr>
      <vt:lpstr>Abstract Queue</vt:lpstr>
      <vt:lpstr>Abstract Queue</vt:lpstr>
      <vt:lpstr>Abstract Queue</vt:lpstr>
      <vt:lpstr>Abstract Queue</vt:lpstr>
      <vt:lpstr>Applications</vt:lpstr>
      <vt:lpstr>Applications</vt:lpstr>
      <vt:lpstr>Implementations</vt:lpstr>
      <vt:lpstr>Linked-List Implementation</vt:lpstr>
      <vt:lpstr>Single_list Definition</vt:lpstr>
      <vt:lpstr>Queue-as-List Class</vt:lpstr>
      <vt:lpstr>Queue-as-List Class</vt:lpstr>
      <vt:lpstr>Array Implementation</vt:lpstr>
      <vt:lpstr>Array Implementation</vt:lpstr>
      <vt:lpstr>Array Implementation</vt:lpstr>
      <vt:lpstr>Queue-as-Array Class</vt:lpstr>
      <vt:lpstr>Constructor</vt:lpstr>
      <vt:lpstr>Constructor</vt:lpstr>
      <vt:lpstr>Constructor</vt:lpstr>
      <vt:lpstr>Destructor</vt:lpstr>
      <vt:lpstr>Member Functions</vt:lpstr>
      <vt:lpstr>Member Functions</vt:lpstr>
      <vt:lpstr>Member Functions</vt:lpstr>
      <vt:lpstr>Member Functions</vt:lpstr>
      <vt:lpstr>Member Functions</vt:lpstr>
      <vt:lpstr>Exceptions</vt:lpstr>
      <vt:lpstr>Increasing Capacity</vt:lpstr>
      <vt:lpstr>Increasing Capacity</vt:lpstr>
      <vt:lpstr>Increasing Capacity</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Application</vt:lpstr>
      <vt:lpstr>Standard Template Library</vt:lpstr>
      <vt:lpstr>Summary</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Douglas Wilhelm Harder</cp:lastModifiedBy>
  <cp:revision>1294</cp:revision>
  <dcterms:created xsi:type="dcterms:W3CDTF">2009-09-11T23:00:44Z</dcterms:created>
  <dcterms:modified xsi:type="dcterms:W3CDTF">2014-02-11T19:47:07Z</dcterms:modified>
</cp:coreProperties>
</file>